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Lst>
  <p:notesMasterIdLst>
    <p:notesMasterId r:id="rId23"/>
  </p:notesMasterIdLst>
  <p:sldIdLst>
    <p:sldId id="256" r:id="rId2"/>
    <p:sldId id="257" r:id="rId3"/>
    <p:sldId id="271" r:id="rId4"/>
    <p:sldId id="258" r:id="rId5"/>
    <p:sldId id="259" r:id="rId6"/>
    <p:sldId id="260" r:id="rId7"/>
    <p:sldId id="262" r:id="rId8"/>
    <p:sldId id="270" r:id="rId9"/>
    <p:sldId id="263" r:id="rId10"/>
    <p:sldId id="272" r:id="rId11"/>
    <p:sldId id="273" r:id="rId12"/>
    <p:sldId id="274" r:id="rId13"/>
    <p:sldId id="264" r:id="rId14"/>
    <p:sldId id="277" r:id="rId15"/>
    <p:sldId id="276" r:id="rId16"/>
    <p:sldId id="267" r:id="rId17"/>
    <p:sldId id="268" r:id="rId18"/>
    <p:sldId id="275" r:id="rId19"/>
    <p:sldId id="265" r:id="rId20"/>
    <p:sldId id="269" r:id="rId21"/>
    <p:sldId id="278"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21" autoAdjust="0"/>
    <p:restoredTop sz="94660"/>
  </p:normalViewPr>
  <p:slideViewPr>
    <p:cSldViewPr snapToGrid="0">
      <p:cViewPr varScale="1">
        <p:scale>
          <a:sx n="91" d="100"/>
          <a:sy n="91" d="100"/>
        </p:scale>
        <p:origin x="127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jpg>
</file>

<file path=ppt/media/image13.jpg>
</file>

<file path=ppt/media/image3.pn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CE10D1-A779-443F-B99D-FCDBA1317383}" type="datetimeFigureOut">
              <a:rPr lang="en-MY" smtClean="0"/>
              <a:t>15/1/2020</a:t>
            </a:fld>
            <a:endParaRPr lang="en-MY"/>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A6F27A-64F8-4103-8BE5-E5330D221052}" type="slidenum">
              <a:rPr lang="en-MY" smtClean="0"/>
              <a:t>‹#›</a:t>
            </a:fld>
            <a:endParaRPr lang="en-MY"/>
          </a:p>
        </p:txBody>
      </p:sp>
    </p:spTree>
    <p:extLst>
      <p:ext uri="{BB962C8B-B14F-4D97-AF65-F5344CB8AC3E}">
        <p14:creationId xmlns:p14="http://schemas.microsoft.com/office/powerpoint/2010/main" val="2810646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a:p>
        </p:txBody>
      </p:sp>
      <p:sp>
        <p:nvSpPr>
          <p:cNvPr id="4" name="Slide Number Placeholder 3"/>
          <p:cNvSpPr>
            <a:spLocks noGrp="1"/>
          </p:cNvSpPr>
          <p:nvPr>
            <p:ph type="sldNum" sz="quarter" idx="10"/>
          </p:nvPr>
        </p:nvSpPr>
        <p:spPr/>
        <p:txBody>
          <a:bodyPr/>
          <a:lstStyle/>
          <a:p>
            <a:fld id="{6FA6F27A-64F8-4103-8BE5-E5330D221052}" type="slidenum">
              <a:rPr lang="en-MY" smtClean="0"/>
              <a:t>17</a:t>
            </a:fld>
            <a:endParaRPr lang="en-MY"/>
          </a:p>
        </p:txBody>
      </p:sp>
    </p:spTree>
    <p:extLst>
      <p:ext uri="{BB962C8B-B14F-4D97-AF65-F5344CB8AC3E}">
        <p14:creationId xmlns:p14="http://schemas.microsoft.com/office/powerpoint/2010/main" val="40206741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6" name="Group 5"/>
          <p:cNvGrpSpPr/>
          <p:nvPr/>
        </p:nvGrpSpPr>
        <p:grpSpPr>
          <a:xfrm>
            <a:off x="-1588" y="0"/>
            <a:ext cx="9145588" cy="6860798"/>
            <a:chOff x="-1588" y="0"/>
            <a:chExt cx="9145588" cy="6860798"/>
          </a:xfrm>
        </p:grpSpPr>
        <p:sp>
          <p:nvSpPr>
            <p:cNvPr id="9" name="Rectangle 8"/>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Oval 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866440" y="2226503"/>
            <a:ext cx="5917679" cy="2550877"/>
          </a:xfrm>
        </p:spPr>
        <p:txBody>
          <a:bodyPr anchor="b"/>
          <a:lstStyle>
            <a:lvl1pP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866440" y="4777380"/>
            <a:ext cx="5917679"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7498080" y="1828800"/>
            <a:ext cx="990599" cy="228659"/>
          </a:xfrm>
        </p:spPr>
        <p:txBody>
          <a:bodyPr anchor="t"/>
          <a:lstStyle>
            <a:lvl1pPr algn="l">
              <a:defRPr b="0" i="0">
                <a:solidFill>
                  <a:schemeClr val="bg1">
                    <a:alpha val="60000"/>
                  </a:schemeClr>
                </a:solidFill>
              </a:defRPr>
            </a:lvl1pPr>
          </a:lstStyle>
          <a:p>
            <a:fld id="{58668E5C-CFCE-4AAB-A12B-E2EBF03B6EEF}" type="datetime1">
              <a:rPr lang="en-US" smtClean="0"/>
              <a:t>1/15/2020</a:t>
            </a:fld>
            <a:endParaRPr lang="en-US" dirty="0"/>
          </a:p>
        </p:txBody>
      </p:sp>
      <p:sp>
        <p:nvSpPr>
          <p:cNvPr id="5" name="Footer Placeholder 4"/>
          <p:cNvSpPr>
            <a:spLocks noGrp="1"/>
          </p:cNvSpPr>
          <p:nvPr>
            <p:ph type="ftr" sz="quarter" idx="11"/>
          </p:nvPr>
        </p:nvSpPr>
        <p:spPr bwMode="gray">
          <a:xfrm rot="5400000">
            <a:off x="6236208" y="3264408"/>
            <a:ext cx="3859795" cy="228660"/>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4185510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10204164">
              <a:off x="426788" y="4564241"/>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Rectangle 15"/>
            <p:cNvSpPr/>
            <p:nvPr/>
          </p:nvSpPr>
          <p:spPr>
            <a:xfrm>
              <a:off x="421503" y="402165"/>
              <a:ext cx="8327939" cy="314113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rot="10800000">
              <a:off x="485023" y="2670079"/>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20"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1" y="4961454"/>
            <a:ext cx="6422004"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66441" y="685800"/>
            <a:ext cx="6422004"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866440" y="5528192"/>
            <a:ext cx="6422004"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976935E-2BEE-44E2-92B7-A34FB0F01EFD}" type="datetime1">
              <a:rPr lang="en-US" smtClean="0"/>
              <a:t>1/15/2020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Rectangle 9"/>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63493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3" name="Group 2"/>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21010068">
              <a:off x="6359946" y="2780895"/>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Rectangle 8"/>
            <p:cNvSpPr/>
            <p:nvPr/>
          </p:nvSpPr>
          <p:spPr>
            <a:xfrm>
              <a:off x="485023" y="4343399"/>
              <a:ext cx="8182128" cy="21124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a:off x="485023" y="2854646"/>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927100"/>
            <a:ext cx="6422005" cy="1692720"/>
          </a:xfrm>
        </p:spPr>
        <p:txBody>
          <a:bodyPr/>
          <a:lstStyle>
            <a:lvl1pPr>
              <a:defRPr sz="3600"/>
            </a:lvl1pPr>
          </a:lstStyle>
          <a:p>
            <a:r>
              <a:rPr lang="en-US" smtClean="0"/>
              <a:t>Click to edit Master title style</a:t>
            </a:r>
            <a:endParaRPr lang="en-US" dirty="0"/>
          </a:p>
        </p:txBody>
      </p:sp>
      <p:sp>
        <p:nvSpPr>
          <p:cNvPr id="13" name="Text Placeholder 3"/>
          <p:cNvSpPr>
            <a:spLocks noGrp="1"/>
          </p:cNvSpPr>
          <p:nvPr>
            <p:ph type="body" sz="half" idx="2"/>
          </p:nvPr>
        </p:nvSpPr>
        <p:spPr>
          <a:xfrm>
            <a:off x="866440" y="3488023"/>
            <a:ext cx="6422005" cy="2536857"/>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474C80C-37F7-4543-94A5-AF7E61C2CC20}" type="datetime1">
              <a:rPr lang="en-US"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Rectangle 7"/>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791479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21010068">
              <a:off x="6359946" y="4309201"/>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10"/>
            <p:cNvSpPr/>
            <p:nvPr/>
          </p:nvSpPr>
          <p:spPr bwMode="gray">
            <a:xfrm>
              <a:off x="485023" y="4381500"/>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24"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3" name="TextBox 22"/>
          <p:cNvSpPr txBox="1"/>
          <p:nvPr/>
        </p:nvSpPr>
        <p:spPr bwMode="gray">
          <a:xfrm>
            <a:off x="647430" y="651690"/>
            <a:ext cx="601591" cy="1323439"/>
          </a:xfrm>
          <a:prstGeom prst="rect">
            <a:avLst/>
          </a:prstGeom>
          <a:noFill/>
        </p:spPr>
        <p:txBody>
          <a:bodyPr wrap="square" rtlCol="0">
            <a:spAutoFit/>
          </a:bodyPr>
          <a:lstStyle/>
          <a:p>
            <a:pPr algn="r"/>
            <a:r>
              <a:rPr lang="en-US" sz="8000" b="0" i="0" dirty="0">
                <a:solidFill>
                  <a:schemeClr val="accent1">
                    <a:lumMod val="60000"/>
                    <a:lumOff val="40000"/>
                  </a:schemeClr>
                </a:solidFill>
                <a:latin typeface="Arial"/>
                <a:cs typeface="Arial"/>
              </a:rPr>
              <a:t>“</a:t>
            </a:r>
          </a:p>
        </p:txBody>
      </p:sp>
      <p:sp>
        <p:nvSpPr>
          <p:cNvPr id="14" name="TextBox 13"/>
          <p:cNvSpPr txBox="1"/>
          <p:nvPr/>
        </p:nvSpPr>
        <p:spPr bwMode="gray">
          <a:xfrm>
            <a:off x="7069418" y="2900292"/>
            <a:ext cx="619063" cy="1323439"/>
          </a:xfrm>
          <a:prstGeom prst="rect">
            <a:avLst/>
          </a:prstGeom>
          <a:noFill/>
        </p:spPr>
        <p:txBody>
          <a:bodyPr wrap="square" rtlCol="0">
            <a:spAutoFit/>
          </a:bodyPr>
          <a:lstStyle/>
          <a:p>
            <a:pPr algn="r"/>
            <a:r>
              <a:rPr lang="en-US" sz="80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128060" y="927099"/>
            <a:ext cx="6160385" cy="2882179"/>
          </a:xfrm>
        </p:spPr>
        <p:txBody>
          <a:bodyPr anchor="ctr"/>
          <a:lstStyle>
            <a:lvl1pPr>
              <a:defRPr sz="3600"/>
            </a:lvl1pPr>
          </a:lstStyle>
          <a:p>
            <a:r>
              <a:rPr lang="en-US" smtClean="0"/>
              <a:t>Click to edit Master title style</a:t>
            </a:r>
            <a:endParaRPr lang="en-US" dirty="0"/>
          </a:p>
        </p:txBody>
      </p:sp>
      <p:sp>
        <p:nvSpPr>
          <p:cNvPr id="17" name="Text Placeholder 3"/>
          <p:cNvSpPr>
            <a:spLocks noGrp="1"/>
          </p:cNvSpPr>
          <p:nvPr>
            <p:ph type="body" sz="half" idx="13"/>
          </p:nvPr>
        </p:nvSpPr>
        <p:spPr bwMode="gray">
          <a:xfrm>
            <a:off x="1387278" y="3809278"/>
            <a:ext cx="5646143" cy="333113"/>
          </a:xfrm>
        </p:spPr>
        <p:txBody>
          <a:bodyPr>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6" name="Text Placeholder 3"/>
          <p:cNvSpPr>
            <a:spLocks noGrp="1"/>
          </p:cNvSpPr>
          <p:nvPr>
            <p:ph type="body" sz="half" idx="2"/>
          </p:nvPr>
        </p:nvSpPr>
        <p:spPr>
          <a:xfrm>
            <a:off x="866440" y="5000816"/>
            <a:ext cx="6343673" cy="1010619"/>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2BB428-F009-4E0F-B513-919E79466460}" type="datetime1">
              <a:rPr lang="en-US"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192734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1588" y="0"/>
            <a:ext cx="9145588" cy="6860798"/>
            <a:chOff x="-1588" y="0"/>
            <a:chExt cx="9145588" cy="6860798"/>
          </a:xfrm>
        </p:grpSpPr>
        <p:sp>
          <p:nvSpPr>
            <p:cNvPr id="10" name="Rectangle 9"/>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p:nvPr/>
          </p:nvSpPr>
          <p:spPr bwMode="gray">
            <a:xfrm rot="21010068">
              <a:off x="6359946" y="431124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7"/>
            <p:cNvSpPr/>
            <p:nvPr/>
          </p:nvSpPr>
          <p:spPr bwMode="gray">
            <a:xfrm>
              <a:off x="485023" y="4381500"/>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17"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2057400"/>
            <a:ext cx="6422005" cy="20955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441" y="5024908"/>
            <a:ext cx="6422004" cy="994891"/>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AD83A52-8ECE-45DA-8599-338CA32C77E8}" type="datetime1">
              <a:rPr lang="en-US"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Rectangle 6"/>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0669557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866440" y="927100"/>
            <a:ext cx="6423593" cy="709864"/>
          </a:xfrm>
        </p:spPr>
        <p:txBody>
          <a:bodyPr/>
          <a:lstStyle>
            <a:lvl1pPr>
              <a:defRPr sz="3200"/>
            </a:lvl1pPr>
          </a:lstStyle>
          <a:p>
            <a:r>
              <a:rPr lang="en-US" smtClean="0"/>
              <a:t>Click to edit Master title style</a:t>
            </a:r>
            <a:endParaRPr lang="en-US" dirty="0"/>
          </a:p>
        </p:txBody>
      </p:sp>
      <p:sp>
        <p:nvSpPr>
          <p:cNvPr id="3" name="Text Placeholder 2"/>
          <p:cNvSpPr>
            <a:spLocks noGrp="1"/>
          </p:cNvSpPr>
          <p:nvPr>
            <p:ph type="body" idx="1"/>
          </p:nvPr>
        </p:nvSpPr>
        <p:spPr>
          <a:xfrm>
            <a:off x="866440" y="2489200"/>
            <a:ext cx="2313432"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2" name="Text Placeholder 3"/>
          <p:cNvSpPr>
            <a:spLocks noGrp="1"/>
          </p:cNvSpPr>
          <p:nvPr>
            <p:ph type="body" sz="half" idx="15"/>
          </p:nvPr>
        </p:nvSpPr>
        <p:spPr>
          <a:xfrm>
            <a:off x="866440" y="3147164"/>
            <a:ext cx="2313432"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405614" y="2489200"/>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Text Placeholder 3"/>
          <p:cNvSpPr>
            <a:spLocks noGrp="1"/>
          </p:cNvSpPr>
          <p:nvPr>
            <p:ph type="body" sz="half" idx="16"/>
          </p:nvPr>
        </p:nvSpPr>
        <p:spPr>
          <a:xfrm>
            <a:off x="3408471" y="3147164"/>
            <a:ext cx="2318918"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5958642" y="2489200"/>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4" name="Text Placeholder 3"/>
          <p:cNvSpPr>
            <a:spLocks noGrp="1"/>
          </p:cNvSpPr>
          <p:nvPr>
            <p:ph type="body" sz="half" idx="17"/>
          </p:nvPr>
        </p:nvSpPr>
        <p:spPr>
          <a:xfrm>
            <a:off x="5960935" y="3147164"/>
            <a:ext cx="2316625"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294530"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849521"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B2B7B17-5D7C-4CA2-864A-C770D418DA2C}" type="datetime1">
              <a:rPr lang="en-US" smtClean="0"/>
              <a:t>1/15/2020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976894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866440" y="927100"/>
            <a:ext cx="6345260" cy="709864"/>
          </a:xfrm>
        </p:spPr>
        <p:txBody>
          <a:bodyPr/>
          <a:lstStyle>
            <a:lvl1pPr>
              <a:defRPr sz="3200"/>
            </a:lvl1pPr>
          </a:lstStyle>
          <a:p>
            <a:r>
              <a:rPr lang="en-US" smtClean="0"/>
              <a:t>Click to edit Master title style</a:t>
            </a:r>
            <a:endParaRPr lang="en-US" dirty="0"/>
          </a:p>
        </p:txBody>
      </p:sp>
      <p:sp>
        <p:nvSpPr>
          <p:cNvPr id="3" name="Text Placeholder 2"/>
          <p:cNvSpPr>
            <a:spLocks noGrp="1"/>
          </p:cNvSpPr>
          <p:nvPr>
            <p:ph type="body" idx="1"/>
          </p:nvPr>
        </p:nvSpPr>
        <p:spPr>
          <a:xfrm>
            <a:off x="866440" y="4179596"/>
            <a:ext cx="2313432"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2" name="Picture Placeholder 2"/>
          <p:cNvSpPr>
            <a:spLocks noGrp="1" noChangeAspect="1"/>
          </p:cNvSpPr>
          <p:nvPr>
            <p:ph type="pic" idx="15"/>
          </p:nvPr>
        </p:nvSpPr>
        <p:spPr>
          <a:xfrm>
            <a:off x="1019055"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8"/>
          </p:nvPr>
        </p:nvSpPr>
        <p:spPr>
          <a:xfrm>
            <a:off x="866439" y="4837558"/>
            <a:ext cx="2313432"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411125" y="4179595"/>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8" name="Picture Placeholder 2"/>
          <p:cNvSpPr>
            <a:spLocks noGrp="1" noChangeAspect="1"/>
          </p:cNvSpPr>
          <p:nvPr>
            <p:ph type="pic" idx="21"/>
          </p:nvPr>
        </p:nvSpPr>
        <p:spPr>
          <a:xfrm>
            <a:off x="3553189"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411125" y="4848208"/>
            <a:ext cx="2318918"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5958642" y="4179596"/>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9" name="Picture Placeholder 2"/>
          <p:cNvSpPr>
            <a:spLocks noGrp="1" noChangeAspect="1"/>
          </p:cNvSpPr>
          <p:nvPr>
            <p:ph type="pic" idx="22"/>
          </p:nvPr>
        </p:nvSpPr>
        <p:spPr>
          <a:xfrm>
            <a:off x="6108641"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5958642" y="4837558"/>
            <a:ext cx="2318918"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0" name="Straight Connector 39"/>
          <p:cNvCxnSpPr/>
          <p:nvPr/>
        </p:nvCxnSpPr>
        <p:spPr>
          <a:xfrm>
            <a:off x="3290019"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849521"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2FB1EBF-B4E9-46D9-B8D7-0ADF98F3B07A}" type="datetime1">
              <a:rPr lang="en-US" smtClean="0"/>
              <a:t>1/15/2020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743515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621301" y="6387910"/>
            <a:ext cx="990599" cy="228659"/>
          </a:xfrm>
        </p:spPr>
        <p:txBody>
          <a:bodyPr/>
          <a:lstStyle/>
          <a:p>
            <a:fld id="{1F1AA615-CCAD-4CF0-AED9-927DA0987A29}" type="datetime1">
              <a:rPr lang="en-US" smtClean="0"/>
              <a:t>1/15/2020</a:t>
            </a:fld>
            <a:endParaRPr lang="en-US" dirty="0"/>
          </a:p>
        </p:txBody>
      </p:sp>
      <p:sp>
        <p:nvSpPr>
          <p:cNvPr id="5" name="Footer Placeholder 4"/>
          <p:cNvSpPr>
            <a:spLocks noGrp="1"/>
          </p:cNvSpPr>
          <p:nvPr>
            <p:ph type="ftr" sz="quarter" idx="11"/>
          </p:nvPr>
        </p:nvSpPr>
        <p:spPr>
          <a:xfrm>
            <a:off x="516133" y="6387910"/>
            <a:ext cx="3859795" cy="228660"/>
          </a:xfrm>
        </p:spPr>
        <p:txBody>
          <a:bodyPr/>
          <a:lstStyle/>
          <a:p>
            <a:endParaRPr lang="en-US" dirty="0"/>
          </a:p>
        </p:txBody>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0849181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1588" y="0"/>
            <a:ext cx="9120420" cy="6860798"/>
            <a:chOff x="-1588" y="0"/>
            <a:chExt cx="9120420" cy="6860798"/>
          </a:xfrm>
        </p:grpSpPr>
        <p:sp>
          <p:nvSpPr>
            <p:cNvPr id="11" name="Rectangle 10"/>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Freeform 5"/>
            <p:cNvSpPr/>
            <p:nvPr/>
          </p:nvSpPr>
          <p:spPr bwMode="gray">
            <a:xfrm rot="4966650">
              <a:off x="4673046" y="5107506"/>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sp>
        <p:nvSpPr>
          <p:cNvPr id="17" name="Rectangle 16"/>
          <p:cNvSpPr/>
          <p:nvPr/>
        </p:nvSpPr>
        <p:spPr>
          <a:xfrm>
            <a:off x="414867" y="402165"/>
            <a:ext cx="46105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9"/>
          <p:cNvSpPr/>
          <p:nvPr/>
        </p:nvSpPr>
        <p:spPr bwMode="gray">
          <a:xfrm rot="5400000">
            <a:off x="1299309"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8"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 name="Vertical Title 1"/>
          <p:cNvSpPr>
            <a:spLocks noGrp="1"/>
          </p:cNvSpPr>
          <p:nvPr>
            <p:ph type="title" orient="vert"/>
          </p:nvPr>
        </p:nvSpPr>
        <p:spPr>
          <a:xfrm>
            <a:off x="6174928" y="1447799"/>
            <a:ext cx="1113516" cy="4572001"/>
          </a:xfrm>
        </p:spPr>
        <p:txBody>
          <a:bodyPr vert="eaVert" anchor="ctr"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66738" y="1447799"/>
            <a:ext cx="4416936" cy="45720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5D6484F-518F-4D6E-B217-1C655D69786D}" type="datetime1">
              <a:rPr lang="en-US" smtClean="0"/>
              <a:t>1/15/2020</a:t>
            </a:fld>
            <a:endParaRPr lang="en-US" dirty="0"/>
          </a:p>
        </p:txBody>
      </p:sp>
      <p:sp>
        <p:nvSpPr>
          <p:cNvPr id="5" name="Footer Placeholder 4"/>
          <p:cNvSpPr>
            <a:spLocks noGrp="1"/>
          </p:cNvSpPr>
          <p:nvPr>
            <p:ph type="ftr" sz="quarter" idx="11"/>
          </p:nvPr>
        </p:nvSpPr>
        <p:spPr>
          <a:xfrm>
            <a:off x="538546" y="6365498"/>
            <a:ext cx="3859795" cy="228660"/>
          </a:xfrm>
        </p:spPr>
        <p:txBody>
          <a:bodyPr/>
          <a:lstStyle/>
          <a:p>
            <a:endParaRPr lang="en-US" dirty="0"/>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938200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65970" y="927098"/>
            <a:ext cx="6343672" cy="709865"/>
          </a:xfrm>
        </p:spPr>
        <p:txBody>
          <a:bodyPr anchor="ctr"/>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18FA560-F972-4608-817C-3CC811FAB413}" type="datetime1">
              <a:rPr lang="en-US"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2955755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rot="16200000">
              <a:off x="3105027"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8" name="Freeform 5"/>
            <p:cNvSpPr/>
            <p:nvPr/>
          </p:nvSpPr>
          <p:spPr bwMode="gray">
            <a:xfrm rot="15687606">
              <a:off x="3320102"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77534" y="2257588"/>
            <a:ext cx="3090672" cy="3020344"/>
          </a:xfrm>
        </p:spPr>
        <p:txBody>
          <a:bodyPr anchor="ct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119261" y="2257588"/>
            <a:ext cx="3082516" cy="302034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D92593F-B8BC-4675-9AC8-F054547024D8}" type="datetime1">
              <a:rPr lang="en-US"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Rectangle 7"/>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670291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smtClean="0"/>
              <a:t>Click to edit Master title style</a:t>
            </a:r>
            <a:endParaRPr lang="en-US" dirty="0"/>
          </a:p>
        </p:txBody>
      </p:sp>
      <p:sp>
        <p:nvSpPr>
          <p:cNvPr id="3" name="Content Placeholder 2"/>
          <p:cNvSpPr>
            <a:spLocks noGrp="1"/>
          </p:cNvSpPr>
          <p:nvPr>
            <p:ph sz="half" idx="1"/>
          </p:nvPr>
        </p:nvSpPr>
        <p:spPr>
          <a:xfrm>
            <a:off x="866440" y="2489200"/>
            <a:ext cx="3636980" cy="353060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0581" y="2489203"/>
            <a:ext cx="3636980" cy="35306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63239D3-7633-4E15-8038-0059EF1DF5B0}" type="datetime1">
              <a:rPr lang="en-US" smtClean="0"/>
              <a:t>1/15/2020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2311888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69918" y="2489200"/>
            <a:ext cx="3633502" cy="759290"/>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66440" y="3248490"/>
            <a:ext cx="3636980" cy="277131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0581" y="2489200"/>
            <a:ext cx="3636979" cy="756635"/>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0581" y="3245835"/>
            <a:ext cx="3636980" cy="27739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687EE05-62C2-4852-9631-7B766E02617C}" type="datetime1">
              <a:rPr lang="en-US" smtClean="0"/>
              <a:t>1/15/2020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71311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4BC8A5-D37D-48A8-9481-5589E9D67450}" type="datetime1">
              <a:rPr lang="en-US" smtClean="0"/>
              <a:t>1/15/2020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445956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Date Placeholder 1"/>
          <p:cNvSpPr>
            <a:spLocks noGrp="1"/>
          </p:cNvSpPr>
          <p:nvPr>
            <p:ph type="dt" sz="half" idx="10"/>
          </p:nvPr>
        </p:nvSpPr>
        <p:spPr/>
        <p:txBody>
          <a:bodyPr/>
          <a:lstStyle/>
          <a:p>
            <a:fld id="{D41FB337-956A-440A-9E71-0BE62D0C7A0C}" type="datetime1">
              <a:rPr lang="en-US" smtClean="0"/>
              <a:t>1/15/2020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204182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bwMode="gray">
            <a:xfrm rot="16200000">
              <a:off x="2548536"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22" name="Freeform 5"/>
            <p:cNvSpPr/>
            <p:nvPr/>
          </p:nvSpPr>
          <p:spPr bwMode="gray">
            <a:xfrm rot="15687606">
              <a:off x="2769747"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1447800"/>
            <a:ext cx="2712590" cy="1495588"/>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568927" y="1447800"/>
            <a:ext cx="3632850"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866441" y="3086845"/>
            <a:ext cx="2712589" cy="2933701"/>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586F78D-92E6-4299-BA36-1A7E8E10101F}" type="datetime1">
              <a:rPr lang="en-US" smtClean="0"/>
              <a:t>1/15/2020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4001305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bwMode="gray">
            <a:xfrm rot="16200000">
              <a:off x="2852610"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24" name="Freeform 5"/>
            <p:cNvSpPr/>
            <p:nvPr/>
          </p:nvSpPr>
          <p:spPr bwMode="gray">
            <a:xfrm rot="15687606">
              <a:off x="3074559"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1381390"/>
            <a:ext cx="2987089" cy="157480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722909" y="1320800"/>
            <a:ext cx="2791102" cy="421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440" y="3086100"/>
            <a:ext cx="2987089" cy="24511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43B299-DF91-40E3-B086-B7568BB5F191}" type="datetime1">
              <a:rPr lang="en-US" smtClean="0"/>
              <a:t>1/15/2020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Rectangle 9"/>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7E5644-1E61-4311-A31E-84CB9C7AA8A9}" type="slidenum">
              <a:rPr lang="en-US" smtClean="0"/>
              <a:t>‹#›</a:t>
            </a:fld>
            <a:endParaRPr lang="en-US" dirty="0"/>
          </a:p>
        </p:txBody>
      </p:sp>
    </p:spTree>
    <p:extLst>
      <p:ext uri="{BB962C8B-B14F-4D97-AF65-F5344CB8AC3E}">
        <p14:creationId xmlns:p14="http://schemas.microsoft.com/office/powerpoint/2010/main" val="53801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1588" y="0"/>
            <a:ext cx="9145588" cy="6860798"/>
            <a:chOff x="-1588" y="0"/>
            <a:chExt cx="9145588" cy="6860798"/>
          </a:xfrm>
        </p:grpSpPr>
        <p:sp>
          <p:nvSpPr>
            <p:cNvPr id="14" name="Rectangle 13"/>
            <p:cNvSpPr/>
            <p:nvPr/>
          </p:nvSpPr>
          <p:spPr>
            <a:xfrm>
              <a:off x="0" y="0"/>
              <a:ext cx="9118832"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Freeform 5"/>
            <p:cNvSpPr/>
            <p:nvPr/>
          </p:nvSpPr>
          <p:spPr bwMode="gray">
            <a:xfrm rot="21010068">
              <a:off x="6359946" y="179029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5" name="Freeform 24"/>
            <p:cNvSpPr/>
            <p:nvPr/>
          </p:nvSpPr>
          <p:spPr bwMode="gray">
            <a:xfrm>
              <a:off x="485023" y="1856450"/>
              <a:ext cx="8173954" cy="4535226"/>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0"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Placeholder 1"/>
          <p:cNvSpPr>
            <a:spLocks noGrp="1"/>
          </p:cNvSpPr>
          <p:nvPr>
            <p:ph type="title"/>
          </p:nvPr>
        </p:nvSpPr>
        <p:spPr bwMode="gray">
          <a:xfrm>
            <a:off x="866440" y="927099"/>
            <a:ext cx="6345260" cy="709865"/>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64382" y="2489200"/>
            <a:ext cx="6345260" cy="353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74443" y="6365498"/>
            <a:ext cx="990599" cy="228659"/>
          </a:xfrm>
          <a:prstGeom prst="rect">
            <a:avLst/>
          </a:prstGeom>
        </p:spPr>
        <p:txBody>
          <a:bodyPr vert="horz" lIns="91440" tIns="45720" rIns="91440" bIns="45720" rtlCol="0" anchor="b"/>
          <a:lstStyle>
            <a:lvl1pPr algn="r">
              <a:defRPr sz="900" b="1" i="0">
                <a:solidFill>
                  <a:schemeClr val="accent1"/>
                </a:solidFill>
              </a:defRPr>
            </a:lvl1pPr>
          </a:lstStyle>
          <a:p>
            <a:fld id="{464555FA-D776-40FD-9954-26854CD90ACE}" type="datetime1">
              <a:rPr lang="en-US" smtClean="0"/>
              <a:t>1/15/2020</a:t>
            </a:fld>
            <a:endParaRPr lang="en-US" dirty="0"/>
          </a:p>
        </p:txBody>
      </p:sp>
      <p:sp>
        <p:nvSpPr>
          <p:cNvPr id="5" name="Footer Placeholder 4"/>
          <p:cNvSpPr>
            <a:spLocks noGrp="1"/>
          </p:cNvSpPr>
          <p:nvPr>
            <p:ph type="ftr" sz="quarter" idx="3"/>
          </p:nvPr>
        </p:nvSpPr>
        <p:spPr>
          <a:xfrm>
            <a:off x="590843" y="6365497"/>
            <a:ext cx="3859795" cy="228660"/>
          </a:xfrm>
          <a:prstGeom prst="rect">
            <a:avLst/>
          </a:prstGeom>
        </p:spPr>
        <p:txBody>
          <a:bodyPr vert="horz" lIns="91440" tIns="45720" rIns="91440" bIns="45720" rtlCol="0" anchor="b"/>
          <a:lstStyle>
            <a:lvl1pPr algn="l">
              <a:defRPr sz="900" b="1" i="0">
                <a:solidFill>
                  <a:schemeClr val="accent1"/>
                </a:solidFill>
              </a:defRPr>
            </a:lvl1pPr>
          </a:lstStyle>
          <a:p>
            <a:endParaRPr lang="en-US" dirty="0"/>
          </a:p>
        </p:txBody>
      </p:sp>
      <p:sp>
        <p:nvSpPr>
          <p:cNvPr id="26" name="Rectangle 25"/>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Slide Number Placeholder 5"/>
          <p:cNvSpPr>
            <a:spLocks noGrp="1"/>
          </p:cNvSpPr>
          <p:nvPr>
            <p:ph type="sldNum" sz="quarter" idx="4"/>
          </p:nvPr>
        </p:nvSpPr>
        <p:spPr bwMode="gray">
          <a:xfrm>
            <a:off x="7678616" y="295730"/>
            <a:ext cx="791308" cy="767687"/>
          </a:xfrm>
          <a:prstGeom prst="rect">
            <a:avLst/>
          </a:prstGeom>
        </p:spPr>
        <p:txBody>
          <a:bodyPr anchor="b"/>
          <a:lstStyle>
            <a:lvl1pPr algn="ctr">
              <a:defRPr sz="2800">
                <a:solidFill>
                  <a:schemeClr val="bg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876686"/>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Lst>
  <p:hf hdr="0" ftr="0" dt="0"/>
  <p:txStyles>
    <p:titleStyle>
      <a:lvl1pPr algn="l" defTabSz="457200" rtl="0" eaLnBrk="1" latinLnBrk="0" hangingPunct="1">
        <a:spcBef>
          <a:spcPct val="0"/>
        </a:spcBef>
        <a:buNone/>
        <a:defRPr sz="3200" b="0" i="0" kern="120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685800" indent="-283464"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96012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23444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150876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18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0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225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24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65300" y="903572"/>
            <a:ext cx="5917679" cy="1424580"/>
          </a:xfrm>
        </p:spPr>
        <p:txBody>
          <a:bodyPr/>
          <a:lstStyle/>
          <a:p>
            <a:pPr algn="ctr"/>
            <a:r>
              <a:rPr lang="en-MY" sz="3200" dirty="0" smtClean="0"/>
              <a:t>Digitalized Transport System</a:t>
            </a:r>
            <a:endParaRPr lang="en-MY" sz="3200" dirty="0"/>
          </a:p>
        </p:txBody>
      </p:sp>
      <p:sp>
        <p:nvSpPr>
          <p:cNvPr id="3" name="Subtitle 2"/>
          <p:cNvSpPr>
            <a:spLocks noGrp="1"/>
          </p:cNvSpPr>
          <p:nvPr>
            <p:ph type="subTitle" idx="1"/>
          </p:nvPr>
        </p:nvSpPr>
        <p:spPr>
          <a:xfrm>
            <a:off x="1530700" y="2897472"/>
            <a:ext cx="5917679" cy="569320"/>
          </a:xfrm>
        </p:spPr>
        <p:txBody>
          <a:bodyPr>
            <a:normAutofit fontScale="47500" lnSpcReduction="20000"/>
          </a:bodyPr>
          <a:lstStyle/>
          <a:p>
            <a:pPr algn="ctr"/>
            <a:r>
              <a:rPr lang="en-MY" sz="2900" dirty="0" smtClean="0"/>
              <a:t>Mariam Fatima (2k16/</a:t>
            </a:r>
            <a:r>
              <a:rPr lang="en-MY" sz="2900" dirty="0" err="1" smtClean="0"/>
              <a:t>swe</a:t>
            </a:r>
            <a:r>
              <a:rPr lang="en-MY" sz="2900" dirty="0" smtClean="0"/>
              <a:t>/30) </a:t>
            </a:r>
          </a:p>
          <a:p>
            <a:pPr algn="ctr"/>
            <a:r>
              <a:rPr lang="en-MY" sz="2900" dirty="0" err="1" smtClean="0"/>
              <a:t>Muhmmad</a:t>
            </a:r>
            <a:r>
              <a:rPr lang="en-MY" sz="2900" dirty="0" smtClean="0"/>
              <a:t> </a:t>
            </a:r>
            <a:r>
              <a:rPr lang="en-MY" sz="2900" dirty="0" err="1" smtClean="0"/>
              <a:t>haaris</a:t>
            </a:r>
            <a:r>
              <a:rPr lang="en-MY" sz="2900" dirty="0" smtClean="0"/>
              <a:t> (2k16/</a:t>
            </a:r>
            <a:r>
              <a:rPr lang="en-MY" sz="2900" dirty="0" err="1" smtClean="0"/>
              <a:t>swe</a:t>
            </a:r>
            <a:r>
              <a:rPr lang="en-MY" sz="2900" dirty="0" smtClean="0"/>
              <a:t>/42)</a:t>
            </a:r>
          </a:p>
          <a:p>
            <a:pPr algn="ctr"/>
            <a:endParaRPr lang="en-MY" dirty="0"/>
          </a:p>
        </p:txBody>
      </p:sp>
      <p:pic>
        <p:nvPicPr>
          <p:cNvPr id="5" name="Picture 4"/>
          <p:cNvPicPr>
            <a:picLocks noChangeAspect="1"/>
          </p:cNvPicPr>
          <p:nvPr/>
        </p:nvPicPr>
        <p:blipFill>
          <a:blip r:embed="rId2"/>
          <a:stretch>
            <a:fillRect/>
          </a:stretch>
        </p:blipFill>
        <p:spPr>
          <a:xfrm>
            <a:off x="97177" y="132693"/>
            <a:ext cx="3336246" cy="1112766"/>
          </a:xfrm>
          <a:prstGeom prst="rect">
            <a:avLst/>
          </a:prstGeom>
        </p:spPr>
      </p:pic>
      <p:sp>
        <p:nvSpPr>
          <p:cNvPr id="6" name="Subtitle 2"/>
          <p:cNvSpPr txBox="1">
            <a:spLocks/>
          </p:cNvSpPr>
          <p:nvPr/>
        </p:nvSpPr>
        <p:spPr>
          <a:xfrm>
            <a:off x="1594461" y="3895784"/>
            <a:ext cx="5917679" cy="569320"/>
          </a:xfrm>
          <a:prstGeom prst="rect">
            <a:avLst/>
          </a:prstGeom>
        </p:spPr>
        <p:txBody>
          <a:bodyPr vert="horz" lIns="91440" tIns="45720" rIns="91440" bIns="45720" rtlCol="0" anchor="t">
            <a:normAutofit fontScale="77500" lnSpcReduction="20000"/>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pPr algn="ctr"/>
            <a:r>
              <a:rPr lang="en-MY" dirty="0" err="1" smtClean="0"/>
              <a:t>mr</a:t>
            </a:r>
            <a:r>
              <a:rPr lang="en-MY" dirty="0"/>
              <a:t>.</a:t>
            </a:r>
            <a:r>
              <a:rPr lang="en-MY" dirty="0" smtClean="0"/>
              <a:t> Kamran Dahri</a:t>
            </a:r>
          </a:p>
          <a:p>
            <a:pPr algn="ctr"/>
            <a:r>
              <a:rPr lang="en-MY" dirty="0" err="1" smtClean="0"/>
              <a:t>Dr.</a:t>
            </a:r>
            <a:r>
              <a:rPr lang="en-MY" dirty="0" smtClean="0"/>
              <a:t> Kamran </a:t>
            </a:r>
            <a:r>
              <a:rPr lang="en-MY" dirty="0" err="1" smtClean="0"/>
              <a:t>taj</a:t>
            </a:r>
            <a:r>
              <a:rPr lang="en-MY" dirty="0" smtClean="0"/>
              <a:t> </a:t>
            </a:r>
            <a:r>
              <a:rPr lang="en-MY" dirty="0" err="1" smtClean="0"/>
              <a:t>pathan</a:t>
            </a:r>
            <a:endParaRPr lang="en-MY" dirty="0"/>
          </a:p>
        </p:txBody>
      </p:sp>
      <p:sp>
        <p:nvSpPr>
          <p:cNvPr id="7" name="Subtitle 2"/>
          <p:cNvSpPr txBox="1">
            <a:spLocks/>
          </p:cNvSpPr>
          <p:nvPr/>
        </p:nvSpPr>
        <p:spPr>
          <a:xfrm>
            <a:off x="1749567" y="5206729"/>
            <a:ext cx="6720357" cy="569320"/>
          </a:xfrm>
          <a:prstGeom prst="rect">
            <a:avLst/>
          </a:prstGeom>
        </p:spPr>
        <p:txBody>
          <a:bodyPr vert="horz" lIns="91440" tIns="45720" rIns="91440" bIns="45720" rtlCol="0" anchor="t">
            <a:normAutofit fontScale="77500" lnSpcReduction="20000"/>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pPr algn="ctr"/>
            <a:r>
              <a:rPr lang="en-MY" dirty="0" smtClean="0">
                <a:solidFill>
                  <a:schemeClr val="bg1"/>
                </a:solidFill>
              </a:rPr>
              <a:t>Institute of Information and Communication Technology, </a:t>
            </a:r>
          </a:p>
          <a:p>
            <a:pPr algn="ctr"/>
            <a:r>
              <a:rPr lang="en-MY" dirty="0" smtClean="0">
                <a:solidFill>
                  <a:schemeClr val="bg1"/>
                </a:solidFill>
              </a:rPr>
              <a:t>University of Sindh, </a:t>
            </a:r>
            <a:r>
              <a:rPr lang="en-MY" dirty="0" err="1" smtClean="0">
                <a:solidFill>
                  <a:schemeClr val="bg1"/>
                </a:solidFill>
              </a:rPr>
              <a:t>Jamshoro</a:t>
            </a:r>
            <a:endParaRPr lang="en-MY" dirty="0" smtClean="0">
              <a:solidFill>
                <a:schemeClr val="bg1"/>
              </a:solidFill>
            </a:endParaRPr>
          </a:p>
        </p:txBody>
      </p:sp>
      <p:sp>
        <p:nvSpPr>
          <p:cNvPr id="8" name="Subtitle 2"/>
          <p:cNvSpPr txBox="1">
            <a:spLocks/>
          </p:cNvSpPr>
          <p:nvPr/>
        </p:nvSpPr>
        <p:spPr>
          <a:xfrm>
            <a:off x="596467" y="1303352"/>
            <a:ext cx="1659227" cy="56932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pPr algn="ctr"/>
            <a:r>
              <a:rPr lang="en-MY" sz="1600" dirty="0" smtClean="0">
                <a:solidFill>
                  <a:schemeClr val="bg1"/>
                </a:solidFill>
              </a:rPr>
              <a:t>Project ID: 14</a:t>
            </a:r>
            <a:endParaRPr lang="en-MY" sz="1600" dirty="0">
              <a:solidFill>
                <a:schemeClr val="bg1"/>
              </a:solidFill>
            </a:endParaRPr>
          </a:p>
        </p:txBody>
      </p:sp>
      <p:sp>
        <p:nvSpPr>
          <p:cNvPr id="9" name="Slide Number Placeholder 8"/>
          <p:cNvSpPr>
            <a:spLocks noGrp="1"/>
          </p:cNvSpPr>
          <p:nvPr>
            <p:ph type="sldNum" sz="quarter" idx="12"/>
          </p:nvPr>
        </p:nvSpPr>
        <p:spPr/>
        <p:txBody>
          <a:bodyPr/>
          <a:lstStyle/>
          <a:p>
            <a:fld id="{4FAB73BC-B049-4115-A692-8D63A059BFB8}" type="slidenum">
              <a:rPr lang="en-US" smtClean="0"/>
              <a:t>1</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1092" y="-96630"/>
            <a:ext cx="1550720" cy="1527661"/>
          </a:xfrm>
          <a:prstGeom prst="rect">
            <a:avLst/>
          </a:prstGeom>
        </p:spPr>
      </p:pic>
    </p:spTree>
    <p:extLst>
      <p:ext uri="{BB962C8B-B14F-4D97-AF65-F5344CB8AC3E}">
        <p14:creationId xmlns:p14="http://schemas.microsoft.com/office/powerpoint/2010/main" val="34260856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a:t>Design and Development Methodology</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10</a:t>
            </a:fld>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4567" y="2341130"/>
            <a:ext cx="7633606" cy="3587155"/>
          </a:xfrm>
        </p:spPr>
      </p:pic>
      <p:sp>
        <p:nvSpPr>
          <p:cNvPr id="7" name="TextBox 6"/>
          <p:cNvSpPr txBox="1"/>
          <p:nvPr/>
        </p:nvSpPr>
        <p:spPr>
          <a:xfrm>
            <a:off x="2599509" y="6335486"/>
            <a:ext cx="3683725" cy="369332"/>
          </a:xfrm>
          <a:prstGeom prst="rect">
            <a:avLst/>
          </a:prstGeom>
          <a:noFill/>
        </p:spPr>
        <p:txBody>
          <a:bodyPr wrap="square" rtlCol="0">
            <a:spAutoFit/>
          </a:bodyPr>
          <a:lstStyle/>
          <a:p>
            <a:pPr algn="ctr"/>
            <a:r>
              <a:rPr lang="en-US" dirty="0" smtClean="0"/>
              <a:t>ER Diagram</a:t>
            </a:r>
            <a:endParaRPr lang="en-US" dirty="0"/>
          </a:p>
        </p:txBody>
      </p:sp>
    </p:spTree>
    <p:extLst>
      <p:ext uri="{BB962C8B-B14F-4D97-AF65-F5344CB8AC3E}">
        <p14:creationId xmlns:p14="http://schemas.microsoft.com/office/powerpoint/2010/main" val="3907184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a:t>Design and Development Methodology</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11</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446" y="2168435"/>
            <a:ext cx="8106994" cy="4689566"/>
          </a:xfrm>
          <a:prstGeom prst="rect">
            <a:avLst/>
          </a:prstGeom>
        </p:spPr>
      </p:pic>
    </p:spTree>
    <p:extLst>
      <p:ext uri="{BB962C8B-B14F-4D97-AF65-F5344CB8AC3E}">
        <p14:creationId xmlns:p14="http://schemas.microsoft.com/office/powerpoint/2010/main" val="37850586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a:t>Design and Development Methodology</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12</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2163172"/>
            <a:ext cx="5068389" cy="4694828"/>
          </a:xfrm>
          <a:prstGeom prst="rect">
            <a:avLst/>
          </a:prstGeom>
        </p:spPr>
      </p:pic>
    </p:spTree>
    <p:extLst>
      <p:ext uri="{BB962C8B-B14F-4D97-AF65-F5344CB8AC3E}">
        <p14:creationId xmlns:p14="http://schemas.microsoft.com/office/powerpoint/2010/main" val="2517013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a:t>Final </a:t>
            </a:r>
            <a:r>
              <a:rPr lang="en-MY" dirty="0" smtClean="0"/>
              <a:t>Results</a:t>
            </a:r>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13</a:t>
            </a:fld>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1418" y="2364378"/>
            <a:ext cx="6640286" cy="3866605"/>
          </a:xfrm>
          <a:prstGeom prst="rect">
            <a:avLst/>
          </a:prstGeom>
        </p:spPr>
      </p:pic>
    </p:spTree>
    <p:extLst>
      <p:ext uri="{BB962C8B-B14F-4D97-AF65-F5344CB8AC3E}">
        <p14:creationId xmlns:p14="http://schemas.microsoft.com/office/powerpoint/2010/main" val="22884087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Results</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14</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970" y="2215787"/>
            <a:ext cx="7471954" cy="4202974"/>
          </a:xfrm>
          <a:prstGeom prst="rect">
            <a:avLst/>
          </a:prstGeom>
        </p:spPr>
      </p:pic>
    </p:spTree>
    <p:extLst>
      <p:ext uri="{BB962C8B-B14F-4D97-AF65-F5344CB8AC3E}">
        <p14:creationId xmlns:p14="http://schemas.microsoft.com/office/powerpoint/2010/main" val="4157505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Results</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15</a:t>
            </a:fld>
            <a:endParaRPr lang="en-US" dirty="0"/>
          </a:p>
        </p:txBody>
      </p:sp>
      <p:pic>
        <p:nvPicPr>
          <p:cNvPr id="5" name="Picture 4"/>
          <p:cNvPicPr>
            <a:picLocks noChangeAspect="1"/>
          </p:cNvPicPr>
          <p:nvPr/>
        </p:nvPicPr>
        <p:blipFill>
          <a:blip r:embed="rId2"/>
          <a:stretch>
            <a:fillRect/>
          </a:stretch>
        </p:blipFill>
        <p:spPr>
          <a:xfrm>
            <a:off x="3145700" y="3325041"/>
            <a:ext cx="2800350" cy="14097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817" y="2618588"/>
            <a:ext cx="1634321" cy="354564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2481" y="2717074"/>
            <a:ext cx="1588925" cy="3447159"/>
          </a:xfrm>
          <a:prstGeom prst="rect">
            <a:avLst/>
          </a:prstGeom>
        </p:spPr>
      </p:pic>
    </p:spTree>
    <p:extLst>
      <p:ext uri="{BB962C8B-B14F-4D97-AF65-F5344CB8AC3E}">
        <p14:creationId xmlns:p14="http://schemas.microsoft.com/office/powerpoint/2010/main" val="3720396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Result Achievement and Discussion</a:t>
            </a:r>
            <a:endParaRPr lang="en-MY" dirty="0"/>
          </a:p>
        </p:txBody>
      </p:sp>
      <p:sp>
        <p:nvSpPr>
          <p:cNvPr id="3" name="Content Placeholder 2"/>
          <p:cNvSpPr>
            <a:spLocks noGrp="1"/>
          </p:cNvSpPr>
          <p:nvPr>
            <p:ph idx="1"/>
          </p:nvPr>
        </p:nvSpPr>
        <p:spPr>
          <a:xfrm>
            <a:off x="1333356" y="3424621"/>
            <a:ext cx="6345260" cy="1725448"/>
          </a:xfrm>
        </p:spPr>
        <p:txBody>
          <a:bodyPr/>
          <a:lstStyle/>
          <a:p>
            <a:r>
              <a:rPr lang="en-MY" dirty="0" smtClean="0"/>
              <a:t>Major achievement of this project is that it provides a means for management.</a:t>
            </a:r>
          </a:p>
          <a:p>
            <a:r>
              <a:rPr lang="en-MY" dirty="0" smtClean="0"/>
              <a:t>This system is convenient to use, in this way a person who’s using this system for the first time doesn’t require any particular training.</a:t>
            </a:r>
          </a:p>
          <a:p>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16</a:t>
            </a:fld>
            <a:endParaRPr lang="en-US" dirty="0"/>
          </a:p>
        </p:txBody>
      </p:sp>
    </p:spTree>
    <p:extLst>
      <p:ext uri="{BB962C8B-B14F-4D97-AF65-F5344CB8AC3E}">
        <p14:creationId xmlns:p14="http://schemas.microsoft.com/office/powerpoint/2010/main" val="1594703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Result Testing and Validation</a:t>
            </a:r>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17</a:t>
            </a:fld>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4032052618"/>
              </p:ext>
            </p:extLst>
          </p:nvPr>
        </p:nvGraphicFramePr>
        <p:xfrm>
          <a:off x="1582616" y="2651034"/>
          <a:ext cx="6096000" cy="3657600"/>
        </p:xfrm>
        <a:graphic>
          <a:graphicData uri="http://schemas.openxmlformats.org/drawingml/2006/table">
            <a:tbl>
              <a:tblPr firstRow="1" bandRow="1">
                <a:tableStyleId>{5C22544A-7EE6-4342-B048-85BDC9FD1C3A}</a:tableStyleId>
              </a:tblPr>
              <a:tblGrid>
                <a:gridCol w="651133">
                  <a:extLst>
                    <a:ext uri="{9D8B030D-6E8A-4147-A177-3AD203B41FA5}">
                      <a16:colId xmlns:a16="http://schemas.microsoft.com/office/drawing/2014/main" val="729848366"/>
                    </a:ext>
                  </a:extLst>
                </a:gridCol>
                <a:gridCol w="1787267">
                  <a:extLst>
                    <a:ext uri="{9D8B030D-6E8A-4147-A177-3AD203B41FA5}">
                      <a16:colId xmlns:a16="http://schemas.microsoft.com/office/drawing/2014/main" val="16867781"/>
                    </a:ext>
                  </a:extLst>
                </a:gridCol>
                <a:gridCol w="1219200">
                  <a:extLst>
                    <a:ext uri="{9D8B030D-6E8A-4147-A177-3AD203B41FA5}">
                      <a16:colId xmlns:a16="http://schemas.microsoft.com/office/drawing/2014/main" val="1490871241"/>
                    </a:ext>
                  </a:extLst>
                </a:gridCol>
                <a:gridCol w="1219200">
                  <a:extLst>
                    <a:ext uri="{9D8B030D-6E8A-4147-A177-3AD203B41FA5}">
                      <a16:colId xmlns:a16="http://schemas.microsoft.com/office/drawing/2014/main" val="682464217"/>
                    </a:ext>
                  </a:extLst>
                </a:gridCol>
                <a:gridCol w="1219200">
                  <a:extLst>
                    <a:ext uri="{9D8B030D-6E8A-4147-A177-3AD203B41FA5}">
                      <a16:colId xmlns:a16="http://schemas.microsoft.com/office/drawing/2014/main" val="3248724243"/>
                    </a:ext>
                  </a:extLst>
                </a:gridCol>
              </a:tblGrid>
              <a:tr h="370840">
                <a:tc>
                  <a:txBody>
                    <a:bodyPr/>
                    <a:lstStyle/>
                    <a:p>
                      <a:r>
                        <a:rPr lang="en-US" sz="1200" b="1" dirty="0" err="1" smtClean="0"/>
                        <a:t>Sno</a:t>
                      </a:r>
                      <a:endParaRPr lang="en-US" sz="1200" b="1" dirty="0"/>
                    </a:p>
                  </a:txBody>
                  <a:tcPr/>
                </a:tc>
                <a:tc>
                  <a:txBody>
                    <a:bodyPr/>
                    <a:lstStyle/>
                    <a:p>
                      <a:r>
                        <a:rPr lang="en-US" sz="1200" dirty="0" smtClean="0"/>
                        <a:t>Test Case</a:t>
                      </a:r>
                      <a:endParaRPr lang="en-US" sz="1200" dirty="0"/>
                    </a:p>
                  </a:txBody>
                  <a:tcPr/>
                </a:tc>
                <a:tc>
                  <a:txBody>
                    <a:bodyPr/>
                    <a:lstStyle/>
                    <a:p>
                      <a:r>
                        <a:rPr lang="en-US" sz="1200" dirty="0" smtClean="0"/>
                        <a:t>Required output</a:t>
                      </a:r>
                      <a:endParaRPr lang="en-US" sz="1200" dirty="0"/>
                    </a:p>
                  </a:txBody>
                  <a:tcPr/>
                </a:tc>
                <a:tc>
                  <a:txBody>
                    <a:bodyPr/>
                    <a:lstStyle/>
                    <a:p>
                      <a:r>
                        <a:rPr lang="en-US" sz="1200" dirty="0" smtClean="0"/>
                        <a:t>Expected output</a:t>
                      </a:r>
                      <a:endParaRPr lang="en-US" sz="1200" dirty="0"/>
                    </a:p>
                  </a:txBody>
                  <a:tcPr/>
                </a:tc>
                <a:tc>
                  <a:txBody>
                    <a:bodyPr/>
                    <a:lstStyle/>
                    <a:p>
                      <a:r>
                        <a:rPr lang="en-US" sz="1200" dirty="0" smtClean="0"/>
                        <a:t>Test</a:t>
                      </a:r>
                      <a:r>
                        <a:rPr lang="en-US" sz="1200" baseline="0" dirty="0" smtClean="0"/>
                        <a:t> Result</a:t>
                      </a:r>
                      <a:endParaRPr lang="en-US" sz="1200" dirty="0"/>
                    </a:p>
                  </a:txBody>
                  <a:tcPr/>
                </a:tc>
                <a:extLst>
                  <a:ext uri="{0D108BD9-81ED-4DB2-BD59-A6C34878D82A}">
                    <a16:rowId xmlns:a16="http://schemas.microsoft.com/office/drawing/2014/main" val="677657579"/>
                  </a:ext>
                </a:extLst>
              </a:tr>
              <a:tr h="370840">
                <a:tc>
                  <a:txBody>
                    <a:bodyPr/>
                    <a:lstStyle/>
                    <a:p>
                      <a:r>
                        <a:rPr lang="en-US" sz="1200" dirty="0" smtClean="0"/>
                        <a:t>1.</a:t>
                      </a:r>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Generating</a:t>
                      </a:r>
                      <a:r>
                        <a:rPr lang="en-US" sz="1200" baseline="0" dirty="0" smtClean="0"/>
                        <a:t> QR Code using Roll number.</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Store</a:t>
                      </a:r>
                      <a:r>
                        <a:rPr lang="en-US" sz="1200" baseline="0" dirty="0" smtClean="0"/>
                        <a:t> account number in QR code with Id </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AccountNo:42552020,Id:42</a:t>
                      </a:r>
                    </a:p>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42552020</a:t>
                      </a:r>
                    </a:p>
                    <a:p>
                      <a:endParaRPr lang="en-US" sz="1200" dirty="0"/>
                    </a:p>
                  </a:txBody>
                  <a:tcPr/>
                </a:tc>
                <a:extLst>
                  <a:ext uri="{0D108BD9-81ED-4DB2-BD59-A6C34878D82A}">
                    <a16:rowId xmlns:a16="http://schemas.microsoft.com/office/drawing/2014/main" val="3845364011"/>
                  </a:ext>
                </a:extLst>
              </a:tr>
              <a:tr h="370840">
                <a:tc>
                  <a:txBody>
                    <a:bodyPr/>
                    <a:lstStyle/>
                    <a:p>
                      <a:r>
                        <a:rPr lang="en-US" sz="1200" dirty="0" smtClean="0"/>
                        <a:t>2.</a:t>
                      </a:r>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Bus Seats Registration</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t>If bus seats aren’t available so transaction will stop</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JSON</a:t>
                      </a:r>
                      <a:r>
                        <a:rPr lang="en-US" sz="1200" baseline="0" dirty="0" smtClean="0"/>
                        <a:t> Response: No seat available, wait for other bus</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Same result as expected</a:t>
                      </a:r>
                    </a:p>
                    <a:p>
                      <a:endParaRPr lang="en-US" sz="1200" dirty="0"/>
                    </a:p>
                  </a:txBody>
                  <a:tcPr/>
                </a:tc>
                <a:extLst>
                  <a:ext uri="{0D108BD9-81ED-4DB2-BD59-A6C34878D82A}">
                    <a16:rowId xmlns:a16="http://schemas.microsoft.com/office/drawing/2014/main" val="2413018343"/>
                  </a:ext>
                </a:extLst>
              </a:tr>
              <a:tr h="370840">
                <a:tc>
                  <a:txBody>
                    <a:bodyPr/>
                    <a:lstStyle/>
                    <a:p>
                      <a:r>
                        <a:rPr lang="en-US" sz="1200" dirty="0" smtClean="0"/>
                        <a:t>3.</a:t>
                      </a:r>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Amount </a:t>
                      </a:r>
                      <a:r>
                        <a:rPr lang="en-US" sz="1200" baseline="0" dirty="0" smtClean="0"/>
                        <a:t>withdrawal from passengers’ account by operator</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If</a:t>
                      </a:r>
                      <a:r>
                        <a:rPr lang="en-US" sz="1200" baseline="0" dirty="0" smtClean="0"/>
                        <a:t> amount to be withdrawn exceeds total balance then error will generate</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You have</a:t>
                      </a:r>
                      <a:r>
                        <a:rPr lang="en-US" sz="1200" baseline="0" dirty="0" smtClean="0"/>
                        <a:t> insufficient balance  </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Same as result</a:t>
                      </a:r>
                    </a:p>
                    <a:p>
                      <a:endParaRPr lang="en-US" sz="1200" dirty="0"/>
                    </a:p>
                  </a:txBody>
                  <a:tcPr/>
                </a:tc>
                <a:extLst>
                  <a:ext uri="{0D108BD9-81ED-4DB2-BD59-A6C34878D82A}">
                    <a16:rowId xmlns:a16="http://schemas.microsoft.com/office/drawing/2014/main" val="3140187393"/>
                  </a:ext>
                </a:extLst>
              </a:tr>
            </a:tbl>
          </a:graphicData>
        </a:graphic>
      </p:graphicFrame>
    </p:spTree>
    <p:extLst>
      <p:ext uri="{BB962C8B-B14F-4D97-AF65-F5344CB8AC3E}">
        <p14:creationId xmlns:p14="http://schemas.microsoft.com/office/powerpoint/2010/main" val="9703042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a:t>Result Testing and Validation</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18</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403389594"/>
              </p:ext>
            </p:extLst>
          </p:nvPr>
        </p:nvGraphicFramePr>
        <p:xfrm>
          <a:off x="1619795" y="2219960"/>
          <a:ext cx="6058821" cy="4274239"/>
        </p:xfrm>
        <a:graphic>
          <a:graphicData uri="http://schemas.openxmlformats.org/drawingml/2006/table">
            <a:tbl>
              <a:tblPr firstRow="1" bandRow="1">
                <a:tableStyleId>{5C22544A-7EE6-4342-B048-85BDC9FD1C3A}</a:tableStyleId>
              </a:tblPr>
              <a:tblGrid>
                <a:gridCol w="647162">
                  <a:extLst>
                    <a:ext uri="{9D8B030D-6E8A-4147-A177-3AD203B41FA5}">
                      <a16:colId xmlns:a16="http://schemas.microsoft.com/office/drawing/2014/main" val="729848366"/>
                    </a:ext>
                  </a:extLst>
                </a:gridCol>
                <a:gridCol w="1776367">
                  <a:extLst>
                    <a:ext uri="{9D8B030D-6E8A-4147-A177-3AD203B41FA5}">
                      <a16:colId xmlns:a16="http://schemas.microsoft.com/office/drawing/2014/main" val="16867781"/>
                    </a:ext>
                  </a:extLst>
                </a:gridCol>
                <a:gridCol w="1211764">
                  <a:extLst>
                    <a:ext uri="{9D8B030D-6E8A-4147-A177-3AD203B41FA5}">
                      <a16:colId xmlns:a16="http://schemas.microsoft.com/office/drawing/2014/main" val="1490871241"/>
                    </a:ext>
                  </a:extLst>
                </a:gridCol>
                <a:gridCol w="1211764">
                  <a:extLst>
                    <a:ext uri="{9D8B030D-6E8A-4147-A177-3AD203B41FA5}">
                      <a16:colId xmlns:a16="http://schemas.microsoft.com/office/drawing/2014/main" val="682464217"/>
                    </a:ext>
                  </a:extLst>
                </a:gridCol>
                <a:gridCol w="1211764">
                  <a:extLst>
                    <a:ext uri="{9D8B030D-6E8A-4147-A177-3AD203B41FA5}">
                      <a16:colId xmlns:a16="http://schemas.microsoft.com/office/drawing/2014/main" val="3248724243"/>
                    </a:ext>
                  </a:extLst>
                </a:gridCol>
              </a:tblGrid>
              <a:tr h="422037">
                <a:tc>
                  <a:txBody>
                    <a:bodyPr/>
                    <a:lstStyle/>
                    <a:p>
                      <a:r>
                        <a:rPr lang="en-US" sz="1200" b="1" dirty="0" err="1" smtClean="0"/>
                        <a:t>Sno</a:t>
                      </a:r>
                      <a:endParaRPr lang="en-US" sz="1200" b="1" dirty="0"/>
                    </a:p>
                  </a:txBody>
                  <a:tcPr/>
                </a:tc>
                <a:tc>
                  <a:txBody>
                    <a:bodyPr/>
                    <a:lstStyle/>
                    <a:p>
                      <a:r>
                        <a:rPr lang="en-US" sz="1200" dirty="0" smtClean="0"/>
                        <a:t>Test Case</a:t>
                      </a:r>
                      <a:endParaRPr lang="en-US" sz="1200" dirty="0"/>
                    </a:p>
                  </a:txBody>
                  <a:tcPr/>
                </a:tc>
                <a:tc>
                  <a:txBody>
                    <a:bodyPr/>
                    <a:lstStyle/>
                    <a:p>
                      <a:r>
                        <a:rPr lang="en-US" sz="1200" dirty="0" smtClean="0"/>
                        <a:t>Required output</a:t>
                      </a:r>
                      <a:endParaRPr lang="en-US" sz="1200" dirty="0"/>
                    </a:p>
                  </a:txBody>
                  <a:tcPr/>
                </a:tc>
                <a:tc>
                  <a:txBody>
                    <a:bodyPr/>
                    <a:lstStyle/>
                    <a:p>
                      <a:r>
                        <a:rPr lang="en-US" sz="1200" dirty="0" smtClean="0"/>
                        <a:t>Expected output</a:t>
                      </a:r>
                      <a:endParaRPr lang="en-US" sz="1200" dirty="0"/>
                    </a:p>
                  </a:txBody>
                  <a:tcPr/>
                </a:tc>
                <a:tc>
                  <a:txBody>
                    <a:bodyPr/>
                    <a:lstStyle/>
                    <a:p>
                      <a:r>
                        <a:rPr lang="en-US" sz="1200" dirty="0" smtClean="0"/>
                        <a:t>Test</a:t>
                      </a:r>
                      <a:r>
                        <a:rPr lang="en-US" sz="1200" baseline="0" dirty="0" smtClean="0"/>
                        <a:t> Result</a:t>
                      </a:r>
                      <a:endParaRPr lang="en-US" sz="1200" dirty="0"/>
                    </a:p>
                  </a:txBody>
                  <a:tcPr/>
                </a:tc>
                <a:extLst>
                  <a:ext uri="{0D108BD9-81ED-4DB2-BD59-A6C34878D82A}">
                    <a16:rowId xmlns:a16="http://schemas.microsoft.com/office/drawing/2014/main" val="677657579"/>
                  </a:ext>
                </a:extLst>
              </a:tr>
              <a:tr h="1603739">
                <a:tc>
                  <a:txBody>
                    <a:bodyPr/>
                    <a:lstStyle/>
                    <a:p>
                      <a:r>
                        <a:rPr lang="en-US" sz="1200" dirty="0" smtClean="0"/>
                        <a:t>4.</a:t>
                      </a:r>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Same bus pass scanned</a:t>
                      </a:r>
                      <a:r>
                        <a:rPr lang="en-US" sz="1200" baseline="0" dirty="0" smtClean="0"/>
                        <a:t> twice by conductor.</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Fare</a:t>
                      </a:r>
                      <a:r>
                        <a:rPr lang="en-US" sz="1200" baseline="0" dirty="0" smtClean="0"/>
                        <a:t> should only be deducted once.</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Scanning should be stopped after checking if the passenger’s bus card is already</a:t>
                      </a:r>
                      <a:r>
                        <a:rPr lang="en-US" sz="1200" baseline="0" dirty="0" smtClean="0"/>
                        <a:t> scanned.</a:t>
                      </a: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Error message will be displayed ”Passenger</a:t>
                      </a:r>
                      <a:r>
                        <a:rPr lang="en-US" sz="1200" baseline="0" dirty="0" smtClean="0"/>
                        <a:t> already added </a:t>
                      </a:r>
                      <a:r>
                        <a:rPr lang="en-US" sz="1200" dirty="0" smtClean="0"/>
                        <a:t>”.</a:t>
                      </a:r>
                    </a:p>
                  </a:txBody>
                  <a:tcPr/>
                </a:tc>
                <a:extLst>
                  <a:ext uri="{0D108BD9-81ED-4DB2-BD59-A6C34878D82A}">
                    <a16:rowId xmlns:a16="http://schemas.microsoft.com/office/drawing/2014/main" val="3845364011"/>
                  </a:ext>
                </a:extLst>
              </a:tr>
              <a:tr h="1603739">
                <a:tc>
                  <a:txBody>
                    <a:bodyPr/>
                    <a:lstStyle/>
                    <a:p>
                      <a:r>
                        <a:rPr lang="en-US" sz="1200" dirty="0" smtClean="0"/>
                        <a:t>5.</a:t>
                      </a:r>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smtClean="0"/>
                        <a:t>Bus pass</a:t>
                      </a:r>
                      <a:r>
                        <a:rPr lang="en-US" sz="1200" baseline="0" dirty="0" smtClean="0"/>
                        <a:t> with sufficient balance scanned.</a:t>
                      </a:r>
                      <a:endParaRPr lang="en-US" sz="1200" dirty="0" smtClean="0"/>
                    </a:p>
                  </a:txBody>
                  <a:tcPr/>
                </a:tc>
                <a:tc>
                  <a:txBody>
                    <a:bodyPr/>
                    <a:lstStyle/>
                    <a:p>
                      <a:r>
                        <a:rPr lang="en-US" sz="1200" dirty="0" smtClean="0"/>
                        <a:t>Fare should be deducted</a:t>
                      </a:r>
                      <a:r>
                        <a:rPr lang="en-US" sz="1200" baseline="0" dirty="0" smtClean="0"/>
                        <a:t> from account.</a:t>
                      </a:r>
                      <a:endParaRPr lang="en-US" sz="1200" dirty="0"/>
                    </a:p>
                  </a:txBody>
                  <a:tcPr/>
                </a:tc>
                <a:tc>
                  <a:txBody>
                    <a:bodyPr/>
                    <a:lstStyle/>
                    <a:p>
                      <a:r>
                        <a:rPr lang="en-US" sz="1200" dirty="0" smtClean="0"/>
                        <a:t>Amount</a:t>
                      </a:r>
                      <a:r>
                        <a:rPr lang="en-US" sz="1200" baseline="0" dirty="0" smtClean="0"/>
                        <a:t> will be deducted from passenger’s account and the passenger will be added to the list.</a:t>
                      </a:r>
                      <a:endParaRPr lang="en-US" sz="1200" dirty="0"/>
                    </a:p>
                  </a:txBody>
                  <a:tcPr/>
                </a:tc>
                <a:tc>
                  <a:txBody>
                    <a:bodyPr/>
                    <a:lstStyle/>
                    <a:p>
                      <a:r>
                        <a:rPr lang="en-US" sz="1200" dirty="0" smtClean="0"/>
                        <a:t>Message will</a:t>
                      </a:r>
                      <a:r>
                        <a:rPr lang="en-US" sz="1200" baseline="0" dirty="0" smtClean="0"/>
                        <a:t> be displayed ”thank you for travelling”.</a:t>
                      </a:r>
                      <a:endParaRPr lang="en-US" sz="1200" dirty="0" smtClean="0"/>
                    </a:p>
                  </a:txBody>
                  <a:tcPr/>
                </a:tc>
                <a:extLst>
                  <a:ext uri="{0D108BD9-81ED-4DB2-BD59-A6C34878D82A}">
                    <a16:rowId xmlns:a16="http://schemas.microsoft.com/office/drawing/2014/main" val="2413018343"/>
                  </a:ext>
                </a:extLst>
              </a:tr>
              <a:tr h="342319">
                <a:tc>
                  <a:txBody>
                    <a:bodyPr/>
                    <a:lstStyle/>
                    <a:p>
                      <a:endParaRPr 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smtClean="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smtClean="0"/>
                    </a:p>
                  </a:txBody>
                  <a:tcPr/>
                </a:tc>
                <a:tc>
                  <a:txBody>
                    <a:bodyPr/>
                    <a:lstStyle/>
                    <a:p>
                      <a:endParaRPr lang="en-US" sz="1200" dirty="0"/>
                    </a:p>
                  </a:txBody>
                  <a:tcPr/>
                </a:tc>
                <a:extLst>
                  <a:ext uri="{0D108BD9-81ED-4DB2-BD59-A6C34878D82A}">
                    <a16:rowId xmlns:a16="http://schemas.microsoft.com/office/drawing/2014/main" val="3140187393"/>
                  </a:ext>
                </a:extLst>
              </a:tr>
            </a:tbl>
          </a:graphicData>
        </a:graphic>
      </p:graphicFrame>
    </p:spTree>
    <p:extLst>
      <p:ext uri="{BB962C8B-B14F-4D97-AF65-F5344CB8AC3E}">
        <p14:creationId xmlns:p14="http://schemas.microsoft.com/office/powerpoint/2010/main" val="19533075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a:t>Conclusion and Future </a:t>
            </a:r>
            <a:r>
              <a:rPr lang="en-MY" dirty="0" smtClean="0"/>
              <a:t>Work</a:t>
            </a:r>
            <a:endParaRPr lang="en-MY" dirty="0"/>
          </a:p>
        </p:txBody>
      </p:sp>
      <p:sp>
        <p:nvSpPr>
          <p:cNvPr id="3" name="Content Placeholder 2"/>
          <p:cNvSpPr>
            <a:spLocks noGrp="1"/>
          </p:cNvSpPr>
          <p:nvPr>
            <p:ph idx="1"/>
          </p:nvPr>
        </p:nvSpPr>
        <p:spPr/>
        <p:txBody>
          <a:bodyPr>
            <a:normAutofit lnSpcReduction="10000"/>
          </a:bodyPr>
          <a:lstStyle/>
          <a:p>
            <a:r>
              <a:rPr lang="en-US" dirty="0" smtClean="0"/>
              <a:t>Advanced ticketing system.</a:t>
            </a:r>
          </a:p>
          <a:p>
            <a:r>
              <a:rPr lang="en-US" dirty="0" smtClean="0"/>
              <a:t>From paper currency to digital payment.</a:t>
            </a:r>
          </a:p>
          <a:p>
            <a:r>
              <a:rPr lang="en-US" dirty="0" smtClean="0"/>
              <a:t>Eradicates many problems.</a:t>
            </a:r>
          </a:p>
          <a:p>
            <a:r>
              <a:rPr lang="en-US" dirty="0" smtClean="0"/>
              <a:t>Currently, our system is just automating payment mechanism, in future, we can add tracking feature, in this way our whole system will be automated.</a:t>
            </a:r>
          </a:p>
          <a:p>
            <a:r>
              <a:rPr lang="en-US" dirty="0"/>
              <a:t>T</a:t>
            </a:r>
            <a:r>
              <a:rPr lang="en-US" dirty="0" smtClean="0"/>
              <a:t>here are many departments in an educational institute that accept paper currency due to which many issues arise, in future, this idea can be implemented in many other departments which accept paper currency.</a:t>
            </a:r>
            <a:endParaRPr lang="en-US" sz="1200" dirty="0" smtClean="0"/>
          </a:p>
          <a:p>
            <a:pPr marL="0" indent="0">
              <a:buNone/>
            </a:pPr>
            <a:endParaRPr lang="en-US" sz="1200" dirty="0"/>
          </a:p>
          <a:p>
            <a:pPr marL="0" indent="0">
              <a:buNone/>
            </a:pPr>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19</a:t>
            </a:fld>
            <a:endParaRPr lang="en-US" dirty="0"/>
          </a:p>
        </p:txBody>
      </p:sp>
    </p:spTree>
    <p:extLst>
      <p:ext uri="{BB962C8B-B14F-4D97-AF65-F5344CB8AC3E}">
        <p14:creationId xmlns:p14="http://schemas.microsoft.com/office/powerpoint/2010/main" val="5542073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Contents </a:t>
            </a:r>
            <a:endParaRPr lang="en-MY" dirty="0"/>
          </a:p>
        </p:txBody>
      </p:sp>
      <p:sp>
        <p:nvSpPr>
          <p:cNvPr id="3" name="Content Placeholder 2"/>
          <p:cNvSpPr>
            <a:spLocks noGrp="1"/>
          </p:cNvSpPr>
          <p:nvPr>
            <p:ph idx="1"/>
          </p:nvPr>
        </p:nvSpPr>
        <p:spPr/>
        <p:txBody>
          <a:bodyPr>
            <a:normAutofit fontScale="92500" lnSpcReduction="20000"/>
          </a:bodyPr>
          <a:lstStyle/>
          <a:p>
            <a:r>
              <a:rPr lang="en-MY" dirty="0" smtClean="0"/>
              <a:t>Abstract</a:t>
            </a:r>
          </a:p>
          <a:p>
            <a:r>
              <a:rPr lang="en-MY" dirty="0" smtClean="0"/>
              <a:t>Introduction of Project</a:t>
            </a:r>
          </a:p>
          <a:p>
            <a:r>
              <a:rPr lang="en-MY" dirty="0" smtClean="0"/>
              <a:t>Motivation </a:t>
            </a:r>
            <a:r>
              <a:rPr lang="en-MY" dirty="0"/>
              <a:t>and Need</a:t>
            </a:r>
          </a:p>
          <a:p>
            <a:r>
              <a:rPr lang="en-MY" dirty="0"/>
              <a:t>Aims and Objectives</a:t>
            </a:r>
          </a:p>
          <a:p>
            <a:r>
              <a:rPr lang="en-MY" dirty="0" smtClean="0"/>
              <a:t>Scope of Project</a:t>
            </a:r>
          </a:p>
          <a:p>
            <a:r>
              <a:rPr lang="en-MY" dirty="0" smtClean="0"/>
              <a:t>Tools and Technologies</a:t>
            </a:r>
          </a:p>
          <a:p>
            <a:r>
              <a:rPr lang="en-MY" dirty="0" smtClean="0"/>
              <a:t>Development Methodology</a:t>
            </a:r>
          </a:p>
          <a:p>
            <a:r>
              <a:rPr lang="en-MY" dirty="0" smtClean="0"/>
              <a:t>Final Results</a:t>
            </a:r>
          </a:p>
          <a:p>
            <a:r>
              <a:rPr lang="en-MY" dirty="0" smtClean="0"/>
              <a:t>Conclusion and Future Work</a:t>
            </a:r>
          </a:p>
          <a:p>
            <a:r>
              <a:rPr lang="en-MY" dirty="0" smtClean="0"/>
              <a:t>References. </a:t>
            </a:r>
          </a:p>
          <a:p>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2</a:t>
            </a:fld>
            <a:endParaRPr lang="en-US" dirty="0"/>
          </a:p>
        </p:txBody>
      </p:sp>
    </p:spTree>
    <p:extLst>
      <p:ext uri="{BB962C8B-B14F-4D97-AF65-F5344CB8AC3E}">
        <p14:creationId xmlns:p14="http://schemas.microsoft.com/office/powerpoint/2010/main" val="401741165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Contribution of Each Group Member</a:t>
            </a:r>
            <a:endParaRPr lang="en-MY" dirty="0"/>
          </a:p>
        </p:txBody>
      </p:sp>
      <p:sp>
        <p:nvSpPr>
          <p:cNvPr id="3" name="Content Placeholder 2"/>
          <p:cNvSpPr>
            <a:spLocks noGrp="1"/>
          </p:cNvSpPr>
          <p:nvPr>
            <p:ph idx="1"/>
          </p:nvPr>
        </p:nvSpPr>
        <p:spPr/>
        <p:txBody>
          <a:bodyPr/>
          <a:lstStyle/>
          <a:p>
            <a:r>
              <a:rPr lang="en-MY" b="1" dirty="0" smtClean="0">
                <a:solidFill>
                  <a:schemeClr val="accent1">
                    <a:lumMod val="75000"/>
                  </a:schemeClr>
                </a:solidFill>
              </a:rPr>
              <a:t>Muhammad Haaris: </a:t>
            </a:r>
          </a:p>
          <a:p>
            <a:pPr marL="0" indent="0">
              <a:buNone/>
            </a:pPr>
            <a:r>
              <a:rPr lang="en-MY" b="1" dirty="0">
                <a:solidFill>
                  <a:schemeClr val="accent1">
                    <a:lumMod val="75000"/>
                  </a:schemeClr>
                </a:solidFill>
              </a:rPr>
              <a:t>	</a:t>
            </a:r>
            <a:r>
              <a:rPr lang="en-MY" dirty="0" smtClean="0"/>
              <a:t>Web application and web services development, thesis.</a:t>
            </a:r>
          </a:p>
          <a:p>
            <a:endParaRPr lang="en-MY" dirty="0"/>
          </a:p>
          <a:p>
            <a:r>
              <a:rPr lang="en-MY" b="1" dirty="0" smtClean="0">
                <a:solidFill>
                  <a:schemeClr val="accent1">
                    <a:lumMod val="75000"/>
                  </a:schemeClr>
                </a:solidFill>
              </a:rPr>
              <a:t>Mariam Fatima: </a:t>
            </a:r>
          </a:p>
          <a:p>
            <a:pPr marL="0" indent="0">
              <a:buNone/>
            </a:pPr>
            <a:r>
              <a:rPr lang="en-MY" b="1" dirty="0">
                <a:solidFill>
                  <a:schemeClr val="accent1">
                    <a:lumMod val="75000"/>
                  </a:schemeClr>
                </a:solidFill>
              </a:rPr>
              <a:t>	</a:t>
            </a:r>
            <a:r>
              <a:rPr lang="en-MY" dirty="0" smtClean="0"/>
              <a:t>Android application development, thesis.</a:t>
            </a:r>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20</a:t>
            </a:fld>
            <a:endParaRPr lang="en-US" dirty="0"/>
          </a:p>
        </p:txBody>
      </p:sp>
    </p:spTree>
    <p:extLst>
      <p:ext uri="{BB962C8B-B14F-4D97-AF65-F5344CB8AC3E}">
        <p14:creationId xmlns:p14="http://schemas.microsoft.com/office/powerpoint/2010/main" val="1413823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FAB73BC-B049-4115-A692-8D63A059BFB8}" type="slidenum">
              <a:rPr lang="en-US" smtClean="0"/>
              <a:t>21</a:t>
            </a:fld>
            <a:endParaRPr lang="en-US" dirty="0"/>
          </a:p>
        </p:txBody>
      </p:sp>
      <p:sp>
        <p:nvSpPr>
          <p:cNvPr id="5" name="Rectangle 4"/>
          <p:cNvSpPr/>
          <p:nvPr/>
        </p:nvSpPr>
        <p:spPr>
          <a:xfrm>
            <a:off x="2812411" y="3335197"/>
            <a:ext cx="4044698" cy="923330"/>
          </a:xfrm>
          <a:prstGeom prst="rect">
            <a:avLst/>
          </a:prstGeom>
          <a:noFill/>
        </p:spPr>
        <p:txBody>
          <a:bodyPr wrap="none" lIns="91440" tIns="45720" rIns="91440" bIns="45720">
            <a:spAutoFit/>
          </a:bodyPr>
          <a:lstStyle/>
          <a:p>
            <a:pPr algn="ctr"/>
            <a:r>
              <a:rPr lang="en-US" sz="5400" b="0" cap="none" spc="0" dirty="0" smtClean="0">
                <a:ln w="0"/>
                <a:solidFill>
                  <a:schemeClr val="accent1"/>
                </a:solidFill>
                <a:effectLst>
                  <a:outerShdw blurRad="38100" dist="25400" dir="5400000" algn="ctr" rotWithShape="0">
                    <a:srgbClr val="6E747A">
                      <a:alpha val="43000"/>
                    </a:srgbClr>
                  </a:outerShdw>
                </a:effectLst>
              </a:rPr>
              <a:t>THANK YOU</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511326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a:t>
            </a:r>
            <a:endParaRPr lang="en-US" dirty="0"/>
          </a:p>
        </p:txBody>
      </p:sp>
      <p:sp>
        <p:nvSpPr>
          <p:cNvPr id="3" name="Content Placeholder 2"/>
          <p:cNvSpPr>
            <a:spLocks noGrp="1"/>
          </p:cNvSpPr>
          <p:nvPr>
            <p:ph idx="1"/>
          </p:nvPr>
        </p:nvSpPr>
        <p:spPr>
          <a:xfrm>
            <a:off x="1169182" y="2478689"/>
            <a:ext cx="6345260" cy="3530600"/>
          </a:xfrm>
        </p:spPr>
        <p:txBody>
          <a:bodyPr/>
          <a:lstStyle/>
          <a:p>
            <a:pPr algn="just"/>
            <a:r>
              <a:rPr lang="en-US" dirty="0" smtClean="0"/>
              <a:t>Digitized Transport System</a:t>
            </a:r>
            <a:r>
              <a:rPr lang="en-US" dirty="0"/>
              <a:t> </a:t>
            </a:r>
            <a:r>
              <a:rPr lang="en-US" dirty="0" smtClean="0"/>
              <a:t>is a technological based transport system. The </a:t>
            </a:r>
            <a:r>
              <a:rPr lang="en-US" dirty="0"/>
              <a:t>purpose of this proposed system is to automate the </a:t>
            </a:r>
            <a:r>
              <a:rPr lang="en-US" dirty="0" smtClean="0"/>
              <a:t>payment method of transportation. The issues </a:t>
            </a:r>
            <a:r>
              <a:rPr lang="en-US" dirty="0"/>
              <a:t>with usage of paper currency giving rise to </a:t>
            </a:r>
            <a:r>
              <a:rPr lang="en-US" dirty="0" smtClean="0"/>
              <a:t>corruption and many other unnecessary conflicts will be resolved. Manual </a:t>
            </a:r>
            <a:r>
              <a:rPr lang="en-US" dirty="0"/>
              <a:t>system is time consuming. However, our proposed system ought to be an efficient system</a:t>
            </a:r>
          </a:p>
          <a:p>
            <a:endParaRPr lang="en-US" dirty="0" smtClean="0"/>
          </a:p>
        </p:txBody>
      </p:sp>
      <p:sp>
        <p:nvSpPr>
          <p:cNvPr id="4" name="Slide Number Placeholder 3"/>
          <p:cNvSpPr>
            <a:spLocks noGrp="1"/>
          </p:cNvSpPr>
          <p:nvPr>
            <p:ph type="sldNum" sz="quarter" idx="12"/>
          </p:nvPr>
        </p:nvSpPr>
        <p:spPr/>
        <p:txBody>
          <a:bodyPr/>
          <a:lstStyle/>
          <a:p>
            <a:fld id="{4FAB73BC-B049-4115-A692-8D63A059BFB8}" type="slidenum">
              <a:rPr lang="en-US" smtClean="0"/>
              <a:t>3</a:t>
            </a:fld>
            <a:endParaRPr lang="en-US" dirty="0"/>
          </a:p>
        </p:txBody>
      </p:sp>
    </p:spTree>
    <p:extLst>
      <p:ext uri="{BB962C8B-B14F-4D97-AF65-F5344CB8AC3E}">
        <p14:creationId xmlns:p14="http://schemas.microsoft.com/office/powerpoint/2010/main" val="10562533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Introduction of Project</a:t>
            </a:r>
            <a:endParaRPr lang="en-MY" dirty="0"/>
          </a:p>
        </p:txBody>
      </p:sp>
      <p:sp>
        <p:nvSpPr>
          <p:cNvPr id="3" name="Content Placeholder 2"/>
          <p:cNvSpPr>
            <a:spLocks noGrp="1"/>
          </p:cNvSpPr>
          <p:nvPr>
            <p:ph idx="1"/>
          </p:nvPr>
        </p:nvSpPr>
        <p:spPr>
          <a:xfrm>
            <a:off x="865970" y="2888593"/>
            <a:ext cx="6345260" cy="2114331"/>
          </a:xfrm>
        </p:spPr>
        <p:txBody>
          <a:bodyPr>
            <a:normAutofit/>
          </a:bodyPr>
          <a:lstStyle/>
          <a:p>
            <a:r>
              <a:rPr lang="en-MY" dirty="0" smtClean="0"/>
              <a:t>An innovation in response to previous manual systems.</a:t>
            </a:r>
          </a:p>
          <a:p>
            <a:r>
              <a:rPr lang="en-MY" dirty="0" smtClean="0"/>
              <a:t>Automated Transport System.</a:t>
            </a:r>
          </a:p>
          <a:p>
            <a:r>
              <a:rPr lang="en-MY" dirty="0" smtClean="0"/>
              <a:t>Smarter system.</a:t>
            </a:r>
          </a:p>
          <a:p>
            <a:r>
              <a:rPr lang="en-MY" dirty="0" smtClean="0"/>
              <a:t>Eradication of several issues.</a:t>
            </a:r>
          </a:p>
        </p:txBody>
      </p:sp>
      <p:sp>
        <p:nvSpPr>
          <p:cNvPr id="4" name="Slide Number Placeholder 3"/>
          <p:cNvSpPr>
            <a:spLocks noGrp="1"/>
          </p:cNvSpPr>
          <p:nvPr>
            <p:ph type="sldNum" sz="quarter" idx="12"/>
          </p:nvPr>
        </p:nvSpPr>
        <p:spPr/>
        <p:txBody>
          <a:bodyPr/>
          <a:lstStyle/>
          <a:p>
            <a:fld id="{4FAB73BC-B049-4115-A692-8D63A059BFB8}" type="slidenum">
              <a:rPr lang="en-US" smtClean="0"/>
              <a:t>4</a:t>
            </a:fld>
            <a:endParaRPr lang="en-US" dirty="0"/>
          </a:p>
        </p:txBody>
      </p:sp>
    </p:spTree>
    <p:extLst>
      <p:ext uri="{BB962C8B-B14F-4D97-AF65-F5344CB8AC3E}">
        <p14:creationId xmlns:p14="http://schemas.microsoft.com/office/powerpoint/2010/main" val="4729193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a:t>Motivation and </a:t>
            </a:r>
            <a:r>
              <a:rPr lang="en-MY" dirty="0" smtClean="0"/>
              <a:t>Need</a:t>
            </a:r>
            <a:endParaRPr lang="en-MY" dirty="0"/>
          </a:p>
        </p:txBody>
      </p:sp>
      <p:sp>
        <p:nvSpPr>
          <p:cNvPr id="3" name="Content Placeholder 2"/>
          <p:cNvSpPr>
            <a:spLocks noGrp="1"/>
          </p:cNvSpPr>
          <p:nvPr>
            <p:ph idx="1"/>
          </p:nvPr>
        </p:nvSpPr>
        <p:spPr/>
        <p:txBody>
          <a:bodyPr>
            <a:normAutofit/>
          </a:bodyPr>
          <a:lstStyle/>
          <a:p>
            <a:r>
              <a:rPr lang="en-US" dirty="0" smtClean="0"/>
              <a:t>Issues due to paper currency.</a:t>
            </a:r>
          </a:p>
          <a:p>
            <a:r>
              <a:rPr lang="en-US" dirty="0" smtClean="0"/>
              <a:t>Wastage of time.</a:t>
            </a:r>
          </a:p>
          <a:p>
            <a:r>
              <a:rPr lang="en-US" dirty="0" smtClean="0"/>
              <a:t>Mismanagement of crowd.</a:t>
            </a:r>
          </a:p>
          <a:p>
            <a:r>
              <a:rPr lang="en-US" dirty="0" smtClean="0"/>
              <a:t>No particular check and balance.</a:t>
            </a:r>
          </a:p>
          <a:p>
            <a:r>
              <a:rPr lang="en-US" dirty="0" smtClean="0"/>
              <a:t>No record of passengers and buses.</a:t>
            </a:r>
          </a:p>
          <a:p>
            <a:pPr marL="0" indent="0">
              <a:buNone/>
            </a:pPr>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5</a:t>
            </a:fld>
            <a:endParaRPr lang="en-US" dirty="0"/>
          </a:p>
        </p:txBody>
      </p:sp>
    </p:spTree>
    <p:extLst>
      <p:ext uri="{BB962C8B-B14F-4D97-AF65-F5344CB8AC3E}">
        <p14:creationId xmlns:p14="http://schemas.microsoft.com/office/powerpoint/2010/main" val="6344763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a:t>Aims and </a:t>
            </a:r>
            <a:r>
              <a:rPr lang="en-MY" dirty="0" smtClean="0"/>
              <a:t>Objectives</a:t>
            </a:r>
            <a:endParaRPr lang="en-MY" dirty="0"/>
          </a:p>
        </p:txBody>
      </p:sp>
      <p:sp>
        <p:nvSpPr>
          <p:cNvPr id="3" name="Content Placeholder 2"/>
          <p:cNvSpPr>
            <a:spLocks noGrp="1"/>
          </p:cNvSpPr>
          <p:nvPr>
            <p:ph idx="1"/>
          </p:nvPr>
        </p:nvSpPr>
        <p:spPr>
          <a:xfrm>
            <a:off x="864382" y="2489200"/>
            <a:ext cx="6734598" cy="3530600"/>
          </a:xfrm>
        </p:spPr>
        <p:txBody>
          <a:bodyPr>
            <a:normAutofit fontScale="92500" lnSpcReduction="20000"/>
          </a:bodyPr>
          <a:lstStyle/>
          <a:p>
            <a:pPr lvl="0" algn="just"/>
            <a:r>
              <a:rPr lang="en-US" dirty="0"/>
              <a:t>One of the main </a:t>
            </a:r>
            <a:r>
              <a:rPr lang="en-US" dirty="0" smtClean="0"/>
              <a:t>problem in fare collection </a:t>
            </a:r>
            <a:r>
              <a:rPr lang="en-US" dirty="0"/>
              <a:t>is of </a:t>
            </a:r>
            <a:r>
              <a:rPr lang="en-US" dirty="0" smtClean="0"/>
              <a:t>corruption, </a:t>
            </a:r>
            <a:r>
              <a:rPr lang="en-US" dirty="0"/>
              <a:t>through the feature of QR code printed card we ought to solve this issue.</a:t>
            </a:r>
          </a:p>
          <a:p>
            <a:pPr marL="0" indent="0" algn="just">
              <a:buNone/>
            </a:pPr>
            <a:r>
              <a:rPr lang="en-MY" dirty="0"/>
              <a:t> </a:t>
            </a:r>
            <a:endParaRPr lang="en-US" dirty="0"/>
          </a:p>
          <a:p>
            <a:pPr lvl="0" algn="just"/>
            <a:r>
              <a:rPr lang="en-MY" dirty="0"/>
              <a:t>In </a:t>
            </a:r>
            <a:r>
              <a:rPr lang="en-MY" dirty="0" smtClean="0"/>
              <a:t>the </a:t>
            </a:r>
            <a:r>
              <a:rPr lang="en-MY" dirty="0"/>
              <a:t>manual </a:t>
            </a:r>
            <a:r>
              <a:rPr lang="en-MY" dirty="0" smtClean="0"/>
              <a:t>system, </a:t>
            </a:r>
            <a:r>
              <a:rPr lang="en-MY" dirty="0"/>
              <a:t>paper currency is accepted. Some problems with paper currency are that, sometimes students don’t have change for the fare and sometimes </a:t>
            </a:r>
            <a:r>
              <a:rPr lang="en-MY" dirty="0" smtClean="0"/>
              <a:t>they </a:t>
            </a:r>
            <a:r>
              <a:rPr lang="en-MY" dirty="0"/>
              <a:t>payoff fare with mutilated </a:t>
            </a:r>
            <a:r>
              <a:rPr lang="en-MY" dirty="0" smtClean="0"/>
              <a:t>notes. This </a:t>
            </a:r>
            <a:r>
              <a:rPr lang="en-MY" dirty="0"/>
              <a:t>problem can be solved by the feature of smart card of our proposed system.</a:t>
            </a:r>
            <a:endParaRPr lang="en-US" dirty="0"/>
          </a:p>
          <a:p>
            <a:pPr marL="0" indent="0" algn="just">
              <a:buNone/>
            </a:pPr>
            <a:endParaRPr lang="en-US" dirty="0"/>
          </a:p>
          <a:p>
            <a:pPr lvl="0" algn="just"/>
            <a:r>
              <a:rPr lang="en-MY" dirty="0"/>
              <a:t>It manages seating arrangement as there are limited seats, new system eliminates the crowd from the bus if enough seats are not available.</a:t>
            </a:r>
            <a:endParaRPr lang="en-US" dirty="0"/>
          </a:p>
          <a:p>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6</a:t>
            </a:fld>
            <a:endParaRPr lang="en-US" dirty="0"/>
          </a:p>
        </p:txBody>
      </p:sp>
    </p:spTree>
    <p:extLst>
      <p:ext uri="{BB962C8B-B14F-4D97-AF65-F5344CB8AC3E}">
        <p14:creationId xmlns:p14="http://schemas.microsoft.com/office/powerpoint/2010/main" val="7655678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a:t>Tools and </a:t>
            </a:r>
            <a:r>
              <a:rPr lang="en-MY" dirty="0" smtClean="0"/>
              <a:t>Technologies</a:t>
            </a:r>
            <a:endParaRPr lang="en-MY" dirty="0"/>
          </a:p>
        </p:txBody>
      </p:sp>
      <p:sp>
        <p:nvSpPr>
          <p:cNvPr id="3" name="Content Placeholder 2"/>
          <p:cNvSpPr>
            <a:spLocks noGrp="1"/>
          </p:cNvSpPr>
          <p:nvPr>
            <p:ph idx="1"/>
          </p:nvPr>
        </p:nvSpPr>
        <p:spPr/>
        <p:txBody>
          <a:bodyPr numCol="2">
            <a:normAutofit/>
          </a:bodyPr>
          <a:lstStyle/>
          <a:p>
            <a:r>
              <a:rPr lang="en-MY" dirty="0" smtClean="0"/>
              <a:t>HTML</a:t>
            </a:r>
          </a:p>
          <a:p>
            <a:r>
              <a:rPr lang="en-MY" dirty="0" smtClean="0"/>
              <a:t>CSS</a:t>
            </a:r>
          </a:p>
          <a:p>
            <a:r>
              <a:rPr lang="en-MY" dirty="0"/>
              <a:t>BOOTSTRAP </a:t>
            </a:r>
            <a:r>
              <a:rPr lang="en-MY" dirty="0" smtClean="0"/>
              <a:t>4</a:t>
            </a:r>
          </a:p>
          <a:p>
            <a:r>
              <a:rPr lang="en-MY" dirty="0" smtClean="0"/>
              <a:t>PHP</a:t>
            </a:r>
            <a:endParaRPr lang="en-MY" dirty="0"/>
          </a:p>
          <a:p>
            <a:r>
              <a:rPr lang="en-MY" dirty="0" smtClean="0"/>
              <a:t>JAVA</a:t>
            </a:r>
          </a:p>
          <a:p>
            <a:r>
              <a:rPr lang="en-MY" dirty="0" smtClean="0"/>
              <a:t>MYSQL</a:t>
            </a:r>
            <a:endParaRPr lang="en-MY" dirty="0"/>
          </a:p>
          <a:p>
            <a:r>
              <a:rPr lang="en-MY" dirty="0"/>
              <a:t>JAVASCRIPT	</a:t>
            </a:r>
          </a:p>
          <a:p>
            <a:r>
              <a:rPr lang="en-MY" dirty="0"/>
              <a:t>AJAX</a:t>
            </a:r>
          </a:p>
          <a:p>
            <a:r>
              <a:rPr lang="en-MY" dirty="0" smtClean="0"/>
              <a:t>API</a:t>
            </a:r>
            <a:endParaRPr lang="en-MY" dirty="0"/>
          </a:p>
          <a:p>
            <a:r>
              <a:rPr lang="en-MY" dirty="0" smtClean="0"/>
              <a:t>POSTMAN</a:t>
            </a:r>
          </a:p>
          <a:p>
            <a:r>
              <a:rPr lang="en-MY" dirty="0" smtClean="0"/>
              <a:t>PHP QRCODE LIBRARY</a:t>
            </a:r>
          </a:p>
          <a:p>
            <a:r>
              <a:rPr lang="en-MY" dirty="0" smtClean="0"/>
              <a:t>ANDROID STUDIO</a:t>
            </a:r>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7</a:t>
            </a:fld>
            <a:endParaRPr lang="en-US" dirty="0"/>
          </a:p>
        </p:txBody>
      </p:sp>
    </p:spTree>
    <p:extLst>
      <p:ext uri="{BB962C8B-B14F-4D97-AF65-F5344CB8AC3E}">
        <p14:creationId xmlns:p14="http://schemas.microsoft.com/office/powerpoint/2010/main" val="16823197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970" y="927098"/>
            <a:ext cx="6812646" cy="709865"/>
          </a:xfrm>
        </p:spPr>
        <p:txBody>
          <a:bodyPr/>
          <a:lstStyle/>
          <a:p>
            <a:r>
              <a:rPr lang="en-US" dirty="0" smtClean="0"/>
              <a:t>System Design and Architecture</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8</a:t>
            </a:fld>
            <a:endParaRPr lang="en-US" dirty="0"/>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39921" t="11934" r="5299" b="1819"/>
          <a:stretch/>
        </p:blipFill>
        <p:spPr>
          <a:xfrm>
            <a:off x="2168434" y="2268331"/>
            <a:ext cx="4349932" cy="3603076"/>
          </a:xfrm>
          <a:prstGeom prst="rect">
            <a:avLst/>
          </a:prstGeom>
        </p:spPr>
      </p:pic>
      <p:sp>
        <p:nvSpPr>
          <p:cNvPr id="8" name="TextBox 7"/>
          <p:cNvSpPr txBox="1"/>
          <p:nvPr/>
        </p:nvSpPr>
        <p:spPr>
          <a:xfrm>
            <a:off x="2455817" y="5956663"/>
            <a:ext cx="3672223" cy="369332"/>
          </a:xfrm>
          <a:prstGeom prst="rect">
            <a:avLst/>
          </a:prstGeom>
          <a:noFill/>
        </p:spPr>
        <p:txBody>
          <a:bodyPr wrap="square" rtlCol="0">
            <a:spAutoFit/>
          </a:bodyPr>
          <a:lstStyle/>
          <a:p>
            <a:pPr algn="ctr"/>
            <a:r>
              <a:rPr lang="en-US" dirty="0" smtClean="0"/>
              <a:t>High level Architecture</a:t>
            </a:r>
            <a:endParaRPr lang="en-US" dirty="0"/>
          </a:p>
        </p:txBody>
      </p:sp>
    </p:spTree>
    <p:extLst>
      <p:ext uri="{BB962C8B-B14F-4D97-AF65-F5344CB8AC3E}">
        <p14:creationId xmlns:p14="http://schemas.microsoft.com/office/powerpoint/2010/main" val="3748395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970" y="927098"/>
            <a:ext cx="6665130" cy="709865"/>
          </a:xfrm>
        </p:spPr>
        <p:txBody>
          <a:bodyPr/>
          <a:lstStyle/>
          <a:p>
            <a:r>
              <a:rPr lang="en-MY" dirty="0" smtClean="0"/>
              <a:t>Design and Development Methodology</a:t>
            </a:r>
            <a:endParaRPr lang="en-MY" dirty="0"/>
          </a:p>
        </p:txBody>
      </p:sp>
      <p:sp>
        <p:nvSpPr>
          <p:cNvPr id="3" name="Content Placeholder 2"/>
          <p:cNvSpPr>
            <a:spLocks noGrp="1"/>
          </p:cNvSpPr>
          <p:nvPr>
            <p:ph idx="1"/>
          </p:nvPr>
        </p:nvSpPr>
        <p:spPr/>
        <p:txBody>
          <a:bodyPr/>
          <a:lstStyle/>
          <a:p>
            <a:pPr marL="0" indent="0">
              <a:buNone/>
            </a:pPr>
            <a:r>
              <a:rPr lang="en-MY" dirty="0" smtClean="0"/>
              <a:t>By using PHP, HTML, </a:t>
            </a:r>
            <a:r>
              <a:rPr lang="en-MY" dirty="0"/>
              <a:t>CSS </a:t>
            </a:r>
            <a:r>
              <a:rPr lang="en-MY" dirty="0" smtClean="0"/>
              <a:t>languages, we </a:t>
            </a:r>
            <a:r>
              <a:rPr lang="en-MY" dirty="0"/>
              <a:t>developed a</a:t>
            </a:r>
            <a:r>
              <a:rPr lang="en-MY" dirty="0" smtClean="0"/>
              <a:t> web </a:t>
            </a:r>
            <a:r>
              <a:rPr lang="en-MY" dirty="0"/>
              <a:t>application for the </a:t>
            </a:r>
            <a:r>
              <a:rPr lang="en-MY" dirty="0" smtClean="0"/>
              <a:t>administration.</a:t>
            </a:r>
          </a:p>
          <a:p>
            <a:pPr marL="0" indent="0">
              <a:buNone/>
            </a:pPr>
            <a:r>
              <a:rPr lang="en-MY" dirty="0" smtClean="0"/>
              <a:t>For conductor and passengers, we’ve developed and android application.</a:t>
            </a:r>
          </a:p>
          <a:p>
            <a:pPr marL="0" indent="0">
              <a:buNone/>
            </a:pPr>
            <a:r>
              <a:rPr lang="en-MY" dirty="0" smtClean="0"/>
              <a:t>We’ve used AGILE methodology </a:t>
            </a:r>
            <a:r>
              <a:rPr lang="en-MY" dirty="0"/>
              <a:t>in </a:t>
            </a:r>
            <a:r>
              <a:rPr lang="en-MY" dirty="0" smtClean="0"/>
              <a:t>our project.</a:t>
            </a:r>
          </a:p>
          <a:p>
            <a:pPr marL="0" indent="0">
              <a:buNone/>
            </a:pPr>
            <a:endParaRPr lang="en-MY" dirty="0"/>
          </a:p>
          <a:p>
            <a:pPr marL="0" indent="0">
              <a:buNone/>
            </a:pPr>
            <a:endParaRPr lang="en-MY" dirty="0"/>
          </a:p>
        </p:txBody>
      </p:sp>
      <p:sp>
        <p:nvSpPr>
          <p:cNvPr id="4" name="Slide Number Placeholder 3"/>
          <p:cNvSpPr>
            <a:spLocks noGrp="1"/>
          </p:cNvSpPr>
          <p:nvPr>
            <p:ph type="sldNum" sz="quarter" idx="12"/>
          </p:nvPr>
        </p:nvSpPr>
        <p:spPr/>
        <p:txBody>
          <a:bodyPr/>
          <a:lstStyle/>
          <a:p>
            <a:fld id="{4FAB73BC-B049-4115-A692-8D63A059BFB8}" type="slidenum">
              <a:rPr lang="en-US" smtClean="0"/>
              <a:t>9</a:t>
            </a:fld>
            <a:endParaRPr lang="en-US" dirty="0"/>
          </a:p>
        </p:txBody>
      </p:sp>
      <p:pic>
        <p:nvPicPr>
          <p:cNvPr id="1026"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2536" y="4296143"/>
            <a:ext cx="2439131" cy="23989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133526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603</TotalTime>
  <Words>639</Words>
  <Application>Microsoft Office PowerPoint</Application>
  <PresentationFormat>On-screen Show (4:3)</PresentationFormat>
  <Paragraphs>139</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Century Gothic</vt:lpstr>
      <vt:lpstr>Wingdings 3</vt:lpstr>
      <vt:lpstr>Ion Boardroom</vt:lpstr>
      <vt:lpstr>Digitalized Transport System</vt:lpstr>
      <vt:lpstr>Contents </vt:lpstr>
      <vt:lpstr>Abstract</vt:lpstr>
      <vt:lpstr>Introduction of Project</vt:lpstr>
      <vt:lpstr>Motivation and Need</vt:lpstr>
      <vt:lpstr>Aims and Objectives</vt:lpstr>
      <vt:lpstr>Tools and Technologies</vt:lpstr>
      <vt:lpstr>System Design and Architecture</vt:lpstr>
      <vt:lpstr>Design and Development Methodology</vt:lpstr>
      <vt:lpstr>Design and Development Methodology</vt:lpstr>
      <vt:lpstr>Design and Development Methodology</vt:lpstr>
      <vt:lpstr>Design and Development Methodology</vt:lpstr>
      <vt:lpstr>Final Results</vt:lpstr>
      <vt:lpstr>Final Results</vt:lpstr>
      <vt:lpstr>Final Results</vt:lpstr>
      <vt:lpstr>Result Achievement and Discussion</vt:lpstr>
      <vt:lpstr>Result Testing and Validation</vt:lpstr>
      <vt:lpstr>Result Testing and Validation</vt:lpstr>
      <vt:lpstr>Conclusion and Future Work</vt:lpstr>
      <vt:lpstr>Contribution of Each Group Member</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Dr. Zeeshan Bhatti</dc:creator>
  <cp:lastModifiedBy>Muhammad Haaris</cp:lastModifiedBy>
  <cp:revision>43</cp:revision>
  <dcterms:created xsi:type="dcterms:W3CDTF">2016-01-21T07:31:52Z</dcterms:created>
  <dcterms:modified xsi:type="dcterms:W3CDTF">2020-01-15T07:21:32Z</dcterms:modified>
</cp:coreProperties>
</file>

<file path=docProps/thumbnail.jpeg>
</file>